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sldIdLst>
    <p:sldId id="256" r:id="rId5"/>
    <p:sldId id="260" r:id="rId6"/>
    <p:sldId id="261" r:id="rId7"/>
    <p:sldId id="262" r:id="rId8"/>
    <p:sldId id="263" r:id="rId9"/>
    <p:sldId id="257" r:id="rId10"/>
    <p:sldId id="259" r:id="rId11"/>
    <p:sldId id="258" r:id="rId12"/>
    <p:sldId id="265" r:id="rId13"/>
    <p:sldId id="264" r:id="rId14"/>
    <p:sldId id="266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34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" y="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die Benko" userId="56f6de5e-581e-4dc1-aede-81f9846c59bc" providerId="ADAL" clId="{A9F41CE7-4B75-424F-8D41-355D0D78E25E}"/>
    <pc:docChg chg="undo custSel modSld">
      <pc:chgData name="Lydie Benko" userId="56f6de5e-581e-4dc1-aede-81f9846c59bc" providerId="ADAL" clId="{A9F41CE7-4B75-424F-8D41-355D0D78E25E}" dt="2020-04-30T14:54:19.524" v="1" actId="6549"/>
      <pc:docMkLst>
        <pc:docMk/>
      </pc:docMkLst>
      <pc:sldChg chg="modSp mod">
        <pc:chgData name="Lydie Benko" userId="56f6de5e-581e-4dc1-aede-81f9846c59bc" providerId="ADAL" clId="{A9F41CE7-4B75-424F-8D41-355D0D78E25E}" dt="2020-04-30T14:54:19.524" v="1" actId="6549"/>
        <pc:sldMkLst>
          <pc:docMk/>
          <pc:sldMk cId="2988524536" sldId="256"/>
        </pc:sldMkLst>
        <pc:spChg chg="mod">
          <ac:chgData name="Lydie Benko" userId="56f6de5e-581e-4dc1-aede-81f9846c59bc" providerId="ADAL" clId="{A9F41CE7-4B75-424F-8D41-355D0D78E25E}" dt="2020-04-30T14:54:19.524" v="1" actId="6549"/>
          <ac:spMkLst>
            <pc:docMk/>
            <pc:sldMk cId="2988524536" sldId="25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7A1ED-76D5-4D9A-939A-1D4AA4DA54EF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C34B7-5524-4037-A880-C232FCA437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530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2279561"/>
          </a:xfrm>
          <a:solidFill>
            <a:schemeClr val="accent5">
              <a:lumMod val="50000"/>
            </a:schemeClr>
          </a:solidFill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Century Schoolbook" panose="02040604050505020304" pitchFamily="18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345993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Schoolbook" panose="02040604050505020304" pitchFamily="18" charset="0"/>
              </a:defRPr>
            </a:lvl1pPr>
          </a:lstStyle>
          <a:p>
            <a:fld id="{3D25CDA9-66A6-41AA-A5A5-867647ECABA7}" type="datetime1">
              <a:rPr lang="fr-FR" smtClean="0"/>
              <a:pPr/>
              <a:t>30/04/2020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Schoolbook" panose="02040604050505020304" pitchFamily="18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Schoolbook" panose="02040604050505020304" pitchFamily="18" charset="0"/>
              </a:defRPr>
            </a:lvl1pPr>
          </a:lstStyle>
          <a:p>
            <a:fld id="{B3BC67A4-F134-4EF5-96A9-ADB1E7EF5D6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64" y="5075548"/>
            <a:ext cx="3852672" cy="12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41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0000"/>
          </a:xfr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Century Schoolbook" panose="02040604050505020304" pitchFamily="18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571500" indent="-57150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  <a:defRPr sz="360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defRPr>
            </a:lvl1pPr>
            <a:lvl2pPr marL="914400" indent="-457200">
              <a:buClr>
                <a:schemeClr val="accent6">
                  <a:lumMod val="50000"/>
                </a:schemeClr>
              </a:buClr>
              <a:buFont typeface="Courier New" panose="02070309020205020404" pitchFamily="49" charset="0"/>
              <a:buChar char="o"/>
              <a:defRPr sz="320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defRPr>
            </a:lvl2pPr>
            <a:lvl3pPr marL="1371600" indent="-45720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  <a:defRPr sz="280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defRPr>
            </a:lvl3pPr>
            <a:lvl4pPr marL="1714500" indent="-34290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  <a:defRPr sz="240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defRPr>
            </a:lvl4pPr>
            <a:lvl5pPr marL="2171700" indent="-34290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  <a:defRPr sz="240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 troisième niveau</a:t>
            </a:r>
          </a:p>
          <a:p>
            <a:pPr lvl="3"/>
            <a:r>
              <a:rPr lang="fr-FR" dirty="0"/>
              <a:t> quatrième niveau</a:t>
            </a:r>
          </a:p>
          <a:p>
            <a:pPr lvl="4"/>
            <a:r>
              <a:rPr lang="fr-FR" dirty="0"/>
              <a:t> 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Schoolbook" panose="02040604050505020304" pitchFamily="18" charset="0"/>
              </a:defRPr>
            </a:lvl1pPr>
          </a:lstStyle>
          <a:p>
            <a:fld id="{5618617B-4FB2-4C31-822A-A81F090AF5FE}" type="datetime1">
              <a:rPr lang="fr-FR" smtClean="0"/>
              <a:pPr/>
              <a:t>30/04/2020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Schoolbook" panose="02040604050505020304" pitchFamily="18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defRPr>
            </a:lvl1pPr>
          </a:lstStyle>
          <a:p>
            <a:fld id="{F5982254-275E-43AB-AB1F-10DB8A76398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23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709738"/>
            <a:ext cx="12192000" cy="2852737"/>
          </a:xfrm>
          <a:solidFill>
            <a:schemeClr val="accent5">
              <a:lumMod val="50000"/>
            </a:schemeClr>
          </a:solidFill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  <a:latin typeface="Century Schoolbook" panose="020406040505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5035639"/>
            <a:ext cx="10515600" cy="1054011"/>
          </a:xfrm>
        </p:spPr>
        <p:txBody>
          <a:bodyPr/>
          <a:lstStyle>
            <a:lvl1pPr marL="0" indent="0" algn="r">
              <a:buNone/>
              <a:defRPr sz="2400" b="1" i="1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Schoolbook" panose="02040604050505020304" pitchFamily="18" charset="0"/>
              </a:defRPr>
            </a:lvl1pPr>
          </a:lstStyle>
          <a:p>
            <a:fld id="{2FCED251-97E4-4C55-8C04-854E4E256CAD}" type="datetime1">
              <a:rPr lang="fr-FR" smtClean="0"/>
              <a:pPr/>
              <a:t>30/04/2020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Schoolbook" panose="02040604050505020304" pitchFamily="18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Schoolbook" panose="02040604050505020304" pitchFamily="18" charset="0"/>
              </a:defRPr>
            </a:lvl1pPr>
          </a:lstStyle>
          <a:p>
            <a:fld id="{B3BC67A4-F134-4EF5-96A9-ADB1E7EF5D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183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0000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Century Schoolbook" panose="020406040505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entury Schoolbook" panose="02040604050505020304" pitchFamily="18" charset="0"/>
              </a:defRPr>
            </a:lvl1pPr>
            <a:lvl2pPr>
              <a:defRPr>
                <a:latin typeface="Century Schoolbook" panose="02040604050505020304" pitchFamily="18" charset="0"/>
              </a:defRPr>
            </a:lvl2pPr>
            <a:lvl3pPr>
              <a:defRPr>
                <a:latin typeface="Century Schoolbook" panose="02040604050505020304" pitchFamily="18" charset="0"/>
              </a:defRPr>
            </a:lvl3pPr>
            <a:lvl4pPr>
              <a:defRPr>
                <a:latin typeface="Century Schoolbook" panose="02040604050505020304" pitchFamily="18" charset="0"/>
              </a:defRPr>
            </a:lvl4pPr>
            <a:lvl5pPr>
              <a:defRPr>
                <a:latin typeface="Century Schoolbook" panose="02040604050505020304" pitchFamily="18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entury Schoolbook" panose="02040604050505020304" pitchFamily="18" charset="0"/>
              </a:defRPr>
            </a:lvl1pPr>
            <a:lvl2pPr>
              <a:defRPr>
                <a:latin typeface="Century Schoolbook" panose="02040604050505020304" pitchFamily="18" charset="0"/>
              </a:defRPr>
            </a:lvl2pPr>
            <a:lvl3pPr>
              <a:defRPr>
                <a:latin typeface="Century Schoolbook" panose="02040604050505020304" pitchFamily="18" charset="0"/>
              </a:defRPr>
            </a:lvl3pPr>
            <a:lvl4pPr>
              <a:defRPr>
                <a:latin typeface="Century Schoolbook" panose="02040604050505020304" pitchFamily="18" charset="0"/>
              </a:defRPr>
            </a:lvl4pPr>
            <a:lvl5pPr>
              <a:defRPr>
                <a:latin typeface="Century Schoolbook" panose="02040604050505020304" pitchFamily="18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Schoolbook" panose="02040604050505020304" pitchFamily="18" charset="0"/>
              </a:defRPr>
            </a:lvl1pPr>
          </a:lstStyle>
          <a:p>
            <a:fld id="{A7BB8352-F974-46B6-97D3-B81AE306BDD7}" type="datetime1">
              <a:rPr lang="fr-FR" smtClean="0"/>
              <a:pPr/>
              <a:t>30/04/2020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Schoolbook" panose="02040604050505020304" pitchFamily="18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Schoolbook" panose="02040604050505020304" pitchFamily="18" charset="0"/>
              </a:defRPr>
            </a:lvl1pPr>
          </a:lstStyle>
          <a:p>
            <a:fld id="{B3BC67A4-F134-4EF5-96A9-ADB1E7EF5D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9180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0B9D-E83B-4FFD-91D2-2F9486848288}" type="datetime1">
              <a:rPr lang="fr-FR" smtClean="0"/>
              <a:t>30/04/2020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67A4-F134-4EF5-96A9-ADB1E7EF5D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82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EBD9-535D-4FEA-BA10-8B840D5A458B}" type="datetime1">
              <a:rPr lang="fr-FR" smtClean="0"/>
              <a:t>30/04/2020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67A4-F134-4EF5-96A9-ADB1E7EF5D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263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CD60-C2AB-408F-AB3B-BD5F881896DC}" type="datetime1">
              <a:rPr lang="fr-FR" smtClean="0"/>
              <a:t>30/04/2020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67A4-F134-4EF5-96A9-ADB1E7EF5D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2299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5F7B-5E94-4BEE-B3A9-31CF7499BE52}" type="datetime1">
              <a:rPr lang="fr-FR" smtClean="0"/>
              <a:t>30/04/2020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67A4-F134-4EF5-96A9-ADB1E7EF5D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913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5488-6AA7-4760-ACC9-51273682B887}" type="datetime1">
              <a:rPr lang="fr-FR" smtClean="0"/>
              <a:t>30/04/2020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67A4-F134-4EF5-96A9-ADB1E7EF5D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601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6B1C5-E997-4762-82B5-7C22CBFBFA82}" type="datetime1">
              <a:rPr lang="fr-FR" smtClean="0"/>
              <a:t>30/04/2020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C67A4-F134-4EF5-96A9-ADB1E7EF5D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24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obouba@univ-poitiers.f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L’impact économique du confinement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Olivier </a:t>
            </a:r>
            <a:r>
              <a:rPr lang="fr-FR" dirty="0" err="1"/>
              <a:t>Bouba</a:t>
            </a:r>
            <a:r>
              <a:rPr lang="fr-FR" dirty="0"/>
              <a:t>-Olga</a:t>
            </a:r>
          </a:p>
          <a:p>
            <a:r>
              <a:rPr lang="fr-FR" dirty="0">
                <a:hlinkClick r:id="rId2"/>
              </a:rPr>
              <a:t>obouba@univ-poitiers.fr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8524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67A4-F134-4EF5-96A9-ADB1E7EF5D65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8" name="Espace réservé du contenu 7" descr="Capture d’écran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05" y="66773"/>
            <a:ext cx="5125995" cy="6813945"/>
          </a:xfrm>
        </p:spPr>
      </p:pic>
    </p:spTree>
    <p:extLst>
      <p:ext uri="{BB962C8B-B14F-4D97-AF65-F5344CB8AC3E}">
        <p14:creationId xmlns:p14="http://schemas.microsoft.com/office/powerpoint/2010/main" val="2614067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retour des problèmes antérieurs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Côté entreprise : la question du recrutement, problème multidimensionnel</a:t>
            </a:r>
          </a:p>
          <a:p>
            <a:r>
              <a:rPr lang="fr-FR" dirty="0"/>
              <a:t>Côté territoire :</a:t>
            </a:r>
          </a:p>
          <a:p>
            <a:pPr lvl="1"/>
            <a:r>
              <a:rPr lang="fr-FR" dirty="0"/>
              <a:t>Réinterroger les objectifs</a:t>
            </a:r>
          </a:p>
          <a:p>
            <a:pPr lvl="1"/>
            <a:r>
              <a:rPr lang="fr-FR" dirty="0"/>
              <a:t>Décloisonner l’action publique</a:t>
            </a:r>
          </a:p>
          <a:p>
            <a:pPr lvl="2"/>
            <a:r>
              <a:rPr lang="fr-FR" dirty="0"/>
              <a:t>Décloisonnement « sectoriel »</a:t>
            </a:r>
          </a:p>
          <a:p>
            <a:pPr lvl="2"/>
            <a:r>
              <a:rPr lang="fr-FR" dirty="0"/>
              <a:t>Décloisonnement géographique</a:t>
            </a:r>
          </a:p>
          <a:p>
            <a:r>
              <a:rPr lang="fr-FR" dirty="0"/>
              <a:t>Rôle essentiel des chargés de mission de terrain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82254-275E-43AB-AB1F-10DB8A763986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7136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On s’appuie sur les prévisions par secteur (en 17 postes) de l’Insee (dernières prévisions : 23 avril 2020)</a:t>
            </a:r>
          </a:p>
          <a:p>
            <a:r>
              <a:rPr lang="fr-FR" dirty="0"/>
              <a:t>Application des taux sectoriels de perte aux poids des secteurs par territoire</a:t>
            </a:r>
          </a:p>
          <a:p>
            <a:r>
              <a:rPr lang="fr-FR" dirty="0"/>
              <a:t>Ceci permet d’obtenir les taux de perte par département ou par intercommunalité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82254-275E-43AB-AB1F-10DB8A763986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9829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Pertes par secteur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82254-275E-43AB-AB1F-10DB8A763986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7" name="Espace réservé du contenu 6" descr="Capture d’écra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122" y="1482810"/>
            <a:ext cx="7722786" cy="5038721"/>
          </a:xfrm>
        </p:spPr>
      </p:pic>
    </p:spTree>
    <p:extLst>
      <p:ext uri="{BB962C8B-B14F-4D97-AF65-F5344CB8AC3E}">
        <p14:creationId xmlns:p14="http://schemas.microsoft.com/office/powerpoint/2010/main" val="3284369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Impact territorial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2098" y="1618735"/>
            <a:ext cx="5940102" cy="4426986"/>
          </a:xfrm>
          <a:prstGeom prst="rect">
            <a:avLst/>
          </a:prstGeo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613217"/>
            <a:ext cx="5923521" cy="4414629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82254-275E-43AB-AB1F-10DB8A763986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4691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Départements les +/- touchés</a:t>
            </a:r>
          </a:p>
        </p:txBody>
      </p:sp>
      <p:pic>
        <p:nvPicPr>
          <p:cNvPr id="5" name="Espace réservé du contenu 4" descr="Capture d’écra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699" y="1804085"/>
            <a:ext cx="8001632" cy="4287795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82254-275E-43AB-AB1F-10DB8A763986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5360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prévisions de Portier et al.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67A4-F134-4EF5-96A9-ADB1E7EF5D65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596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Secteurs marchands seulement</a:t>
            </a:r>
          </a:p>
          <a:p>
            <a:r>
              <a:rPr lang="fr-FR" dirty="0"/>
              <a:t>Regroupement des 732 secteurs en 3 catégories (fortement, moyennement, faiblement impactés)</a:t>
            </a:r>
          </a:p>
          <a:p>
            <a:r>
              <a:rPr lang="fr-FR" dirty="0"/>
              <a:t>Problème : rien sur la classification sectorielle retenue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82254-275E-43AB-AB1F-10DB8A763986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0593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Cartographie de Portier et al. (2020)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171541"/>
            <a:ext cx="5181600" cy="3659505"/>
          </a:xfrm>
          <a:prstGeom prst="rect">
            <a:avLst/>
          </a:prstGeo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171541"/>
            <a:ext cx="5181600" cy="3659505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82254-275E-43AB-AB1F-10DB8A763986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3589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 après ?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67A4-F134-4EF5-96A9-ADB1E7EF5D65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1177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obo" id="{33790531-4B02-4A2F-9278-A97A32E611B2}" vid="{C1F1EF27-FDB6-4523-B668-F0F9523045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561E78BE82924D99B17142CD573BE3" ma:contentTypeVersion="6" ma:contentTypeDescription="Crée un document." ma:contentTypeScope="" ma:versionID="219626928fedb90c2c5d1c7e5971a95d">
  <xsd:schema xmlns:xsd="http://www.w3.org/2001/XMLSchema" xmlns:xs="http://www.w3.org/2001/XMLSchema" xmlns:p="http://schemas.microsoft.com/office/2006/metadata/properties" xmlns:ns2="2ee736eb-62d3-4820-a0ef-e9eec5d5981c" targetNamespace="http://schemas.microsoft.com/office/2006/metadata/properties" ma:root="true" ma:fieldsID="8b6a665a33eefc521cc56483e64eef3d" ns2:_="">
    <xsd:import namespace="2ee736eb-62d3-4820-a0ef-e9eec5d598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e736eb-62d3-4820-a0ef-e9eec5d598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F83462-C388-4596-8EF7-6609CD61C164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2ee736eb-62d3-4820-a0ef-e9eec5d5981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CD57636-6BCA-46F2-9615-ACB4314133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86435A-6A03-4245-A384-26F2AB48D8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e736eb-62d3-4820-a0ef-e9eec5d598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modèle obo</Template>
  <TotalTime>41</TotalTime>
  <Words>161</Words>
  <Application>Microsoft Office PowerPoint</Application>
  <PresentationFormat>Grand écran</PresentationFormat>
  <Paragraphs>35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Century Schoolbook</vt:lpstr>
      <vt:lpstr>Courier New</vt:lpstr>
      <vt:lpstr>Wingdings</vt:lpstr>
      <vt:lpstr>Thème Office</vt:lpstr>
      <vt:lpstr>L’impact économique du confinement</vt:lpstr>
      <vt:lpstr>Méthode</vt:lpstr>
      <vt:lpstr>Pertes par secteur</vt:lpstr>
      <vt:lpstr>Impact territorial</vt:lpstr>
      <vt:lpstr>Départements les +/- touchés</vt:lpstr>
      <vt:lpstr>Les prévisions de Portier et al.</vt:lpstr>
      <vt:lpstr>Méthode</vt:lpstr>
      <vt:lpstr>Cartographie de Portier et al. (2020)</vt:lpstr>
      <vt:lpstr>Et après ?</vt:lpstr>
      <vt:lpstr>Présentation PowerPoint</vt:lpstr>
      <vt:lpstr>Le retour des problèmes antérieurs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L’impact économique du confinement</dc:title>
  <dc:creator>Olivier Bouba-Olga</dc:creator>
  <cp:lastModifiedBy>Lydie Benko</cp:lastModifiedBy>
  <cp:revision>7</cp:revision>
  <dcterms:created xsi:type="dcterms:W3CDTF">2020-04-26T07:43:40Z</dcterms:created>
  <dcterms:modified xsi:type="dcterms:W3CDTF">2020-04-30T14:54:25Z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0x010100C9561E78BE82924D99B17142CD573BE3</vt:lpwstr>
  </property>
</Properties>
</file>