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35"/>
  </p:notesMasterIdLst>
  <p:handoutMasterIdLst>
    <p:handoutMasterId r:id="rId36"/>
  </p:handoutMasterIdLst>
  <p:sldIdLst>
    <p:sldId id="256" r:id="rId2"/>
    <p:sldId id="295" r:id="rId3"/>
    <p:sldId id="1210" r:id="rId4"/>
    <p:sldId id="1211" r:id="rId5"/>
    <p:sldId id="257" r:id="rId6"/>
    <p:sldId id="1209" r:id="rId7"/>
    <p:sldId id="335" r:id="rId8"/>
    <p:sldId id="319" r:id="rId9"/>
    <p:sldId id="316" r:id="rId10"/>
    <p:sldId id="320" r:id="rId11"/>
    <p:sldId id="328" r:id="rId12"/>
    <p:sldId id="322" r:id="rId13"/>
    <p:sldId id="329" r:id="rId14"/>
    <p:sldId id="330" r:id="rId15"/>
    <p:sldId id="331" r:id="rId16"/>
    <p:sldId id="325" r:id="rId17"/>
    <p:sldId id="324" r:id="rId18"/>
    <p:sldId id="327" r:id="rId19"/>
    <p:sldId id="318" r:id="rId20"/>
    <p:sldId id="321" r:id="rId21"/>
    <p:sldId id="332" r:id="rId22"/>
    <p:sldId id="314" r:id="rId23"/>
    <p:sldId id="1198" r:id="rId24"/>
    <p:sldId id="1196" r:id="rId25"/>
    <p:sldId id="1197" r:id="rId26"/>
    <p:sldId id="1199" r:id="rId27"/>
    <p:sldId id="1206" r:id="rId28"/>
    <p:sldId id="1201" r:id="rId29"/>
    <p:sldId id="1190" r:id="rId30"/>
    <p:sldId id="1207" r:id="rId31"/>
    <p:sldId id="1212" r:id="rId32"/>
    <p:sldId id="1208" r:id="rId33"/>
    <p:sldId id="262" r:id="rId34"/>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300"/>
    <a:srgbClr val="006164"/>
    <a:srgbClr val="20AB7D"/>
    <a:srgbClr val="85C7B9"/>
    <a:srgbClr val="524E5B"/>
    <a:srgbClr val="007571"/>
    <a:srgbClr val="514C5A"/>
    <a:srgbClr val="E1E799"/>
    <a:srgbClr val="8BAB27"/>
    <a:srgbClr val="FBBB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88849" autoAdjust="0"/>
  </p:normalViewPr>
  <p:slideViewPr>
    <p:cSldViewPr snapToGrid="0">
      <p:cViewPr varScale="1">
        <p:scale>
          <a:sx n="132" d="100"/>
          <a:sy n="132" d="100"/>
        </p:scale>
        <p:origin x="276" y="14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F096FB0-9A1E-46C2-918F-D54AD5DDFA52}" type="datetimeFigureOut">
              <a:rPr lang="fr-FR" smtClean="0"/>
              <a:t>08/07/2026</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F841F7C-3B8D-44A6-8873-E28219382F5F}" type="slidenum">
              <a:rPr lang="fr-FR" smtClean="0"/>
              <a:t>‹N°›</a:t>
            </a:fld>
            <a:endParaRPr lang="fr-FR"/>
          </a:p>
        </p:txBody>
      </p:sp>
    </p:spTree>
    <p:extLst>
      <p:ext uri="{BB962C8B-B14F-4D97-AF65-F5344CB8AC3E}">
        <p14:creationId xmlns:p14="http://schemas.microsoft.com/office/powerpoint/2010/main" val="297422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1F03CAA-C5DF-4783-B4EA-2293731C831D}" type="datetimeFigureOut">
              <a:rPr lang="fr-FR" smtClean="0"/>
              <a:t>08/07/2026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3877271-A8A0-4C9E-8E53-356E4793D5F1}" type="slidenum">
              <a:rPr lang="fr-FR" smtClean="0"/>
              <a:t>‹N°›</a:t>
            </a:fld>
            <a:endParaRPr lang="fr-FR"/>
          </a:p>
        </p:txBody>
      </p:sp>
    </p:spTree>
    <p:extLst>
      <p:ext uri="{BB962C8B-B14F-4D97-AF65-F5344CB8AC3E}">
        <p14:creationId xmlns:p14="http://schemas.microsoft.com/office/powerpoint/2010/main" val="17189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1</a:t>
            </a:fld>
            <a:endParaRPr lang="fr-FR"/>
          </a:p>
        </p:txBody>
      </p:sp>
    </p:spTree>
    <p:extLst>
      <p:ext uri="{BB962C8B-B14F-4D97-AF65-F5344CB8AC3E}">
        <p14:creationId xmlns:p14="http://schemas.microsoft.com/office/powerpoint/2010/main" val="257744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11</a:t>
            </a:fld>
            <a:endParaRPr lang="fr-FR"/>
          </a:p>
        </p:txBody>
      </p:sp>
    </p:spTree>
    <p:extLst>
      <p:ext uri="{BB962C8B-B14F-4D97-AF65-F5344CB8AC3E}">
        <p14:creationId xmlns:p14="http://schemas.microsoft.com/office/powerpoint/2010/main" val="345283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12</a:t>
            </a:fld>
            <a:endParaRPr lang="fr-FR"/>
          </a:p>
        </p:txBody>
      </p:sp>
    </p:spTree>
    <p:extLst>
      <p:ext uri="{BB962C8B-B14F-4D97-AF65-F5344CB8AC3E}">
        <p14:creationId xmlns:p14="http://schemas.microsoft.com/office/powerpoint/2010/main" val="202832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13</a:t>
            </a:fld>
            <a:endParaRPr lang="fr-FR"/>
          </a:p>
        </p:txBody>
      </p:sp>
    </p:spTree>
    <p:extLst>
      <p:ext uri="{BB962C8B-B14F-4D97-AF65-F5344CB8AC3E}">
        <p14:creationId xmlns:p14="http://schemas.microsoft.com/office/powerpoint/2010/main" val="615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14</a:t>
            </a:fld>
            <a:endParaRPr lang="fr-FR"/>
          </a:p>
        </p:txBody>
      </p:sp>
    </p:spTree>
    <p:extLst>
      <p:ext uri="{BB962C8B-B14F-4D97-AF65-F5344CB8AC3E}">
        <p14:creationId xmlns:p14="http://schemas.microsoft.com/office/powerpoint/2010/main" val="2131246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15</a:t>
            </a:fld>
            <a:endParaRPr lang="fr-FR"/>
          </a:p>
        </p:txBody>
      </p:sp>
    </p:spTree>
    <p:extLst>
      <p:ext uri="{BB962C8B-B14F-4D97-AF65-F5344CB8AC3E}">
        <p14:creationId xmlns:p14="http://schemas.microsoft.com/office/powerpoint/2010/main" val="331833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16</a:t>
            </a:fld>
            <a:endParaRPr lang="fr-FR"/>
          </a:p>
        </p:txBody>
      </p:sp>
    </p:spTree>
    <p:extLst>
      <p:ext uri="{BB962C8B-B14F-4D97-AF65-F5344CB8AC3E}">
        <p14:creationId xmlns:p14="http://schemas.microsoft.com/office/powerpoint/2010/main" val="3296614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17</a:t>
            </a:fld>
            <a:endParaRPr lang="fr-FR"/>
          </a:p>
        </p:txBody>
      </p:sp>
    </p:spTree>
    <p:extLst>
      <p:ext uri="{BB962C8B-B14F-4D97-AF65-F5344CB8AC3E}">
        <p14:creationId xmlns:p14="http://schemas.microsoft.com/office/powerpoint/2010/main" val="844095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18</a:t>
            </a:fld>
            <a:endParaRPr lang="fr-FR"/>
          </a:p>
        </p:txBody>
      </p:sp>
    </p:spTree>
    <p:extLst>
      <p:ext uri="{BB962C8B-B14F-4D97-AF65-F5344CB8AC3E}">
        <p14:creationId xmlns:p14="http://schemas.microsoft.com/office/powerpoint/2010/main" val="379669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19</a:t>
            </a:fld>
            <a:endParaRPr lang="fr-FR"/>
          </a:p>
        </p:txBody>
      </p:sp>
    </p:spTree>
    <p:extLst>
      <p:ext uri="{BB962C8B-B14F-4D97-AF65-F5344CB8AC3E}">
        <p14:creationId xmlns:p14="http://schemas.microsoft.com/office/powerpoint/2010/main" val="3007774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20</a:t>
            </a:fld>
            <a:endParaRPr lang="fr-FR"/>
          </a:p>
        </p:txBody>
      </p:sp>
    </p:spTree>
    <p:extLst>
      <p:ext uri="{BB962C8B-B14F-4D97-AF65-F5344CB8AC3E}">
        <p14:creationId xmlns:p14="http://schemas.microsoft.com/office/powerpoint/2010/main" val="99663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2</a:t>
            </a:fld>
            <a:endParaRPr lang="fr-FR"/>
          </a:p>
        </p:txBody>
      </p:sp>
    </p:spTree>
    <p:extLst>
      <p:ext uri="{BB962C8B-B14F-4D97-AF65-F5344CB8AC3E}">
        <p14:creationId xmlns:p14="http://schemas.microsoft.com/office/powerpoint/2010/main" val="479382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Inspiration des travaux universitaires de la démarche d’attractivité, Feuille de route (deuxième phase)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4A4655"/>
                </a:solidFill>
                <a:effectLst/>
                <a:latin typeface="anivers"/>
              </a:rPr>
              <a:t>Document à télécharger </a:t>
            </a:r>
            <a:r>
              <a:rPr lang="fr-FR" dirty="0"/>
              <a:t>https://www.quimper-cornouaille-developpement.bzh/pdf/feuille-de-route-de-la-strategie-d-attractivite-septembre-2019/</a:t>
            </a: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21</a:t>
            </a:fld>
            <a:endParaRPr lang="fr-FR"/>
          </a:p>
        </p:txBody>
      </p:sp>
    </p:spTree>
    <p:extLst>
      <p:ext uri="{BB962C8B-B14F-4D97-AF65-F5344CB8AC3E}">
        <p14:creationId xmlns:p14="http://schemas.microsoft.com/office/powerpoint/2010/main" val="2297306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22</a:t>
            </a:fld>
            <a:endParaRPr lang="fr-FR"/>
          </a:p>
        </p:txBody>
      </p:sp>
    </p:spTree>
    <p:extLst>
      <p:ext uri="{BB962C8B-B14F-4D97-AF65-F5344CB8AC3E}">
        <p14:creationId xmlns:p14="http://schemas.microsoft.com/office/powerpoint/2010/main" val="3629670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dirty="0">
                <a:latin typeface="Quicksand"/>
              </a:rPr>
              <a:t>Les OBJECTIFS global de cette rencontre = </a:t>
            </a:r>
            <a:r>
              <a:rPr lang="fr-FR" b="1" dirty="0">
                <a:latin typeface="Quicksand"/>
              </a:rPr>
              <a:t>les objectifs de QCD pour ce mandat </a:t>
            </a:r>
          </a:p>
          <a:p>
            <a:pPr marL="285750" lvl="0" indent="-285750" algn="just">
              <a:lnSpc>
                <a:spcPct val="150000"/>
              </a:lnSpc>
              <a:buSzPct val="100000"/>
              <a:buFont typeface="Arial" pitchFamily="34"/>
              <a:buChar char="→"/>
            </a:pPr>
            <a:r>
              <a:rPr lang="fr-FR" dirty="0"/>
              <a:t>Renforcer le positionnement de l’agence vis-à-vis des attentes de ses membres ;</a:t>
            </a:r>
          </a:p>
          <a:p>
            <a:pPr marL="285750" lvl="0" indent="-285750" algn="just">
              <a:lnSpc>
                <a:spcPct val="150000"/>
              </a:lnSpc>
              <a:buSzPct val="100000"/>
              <a:buFont typeface="Arial" pitchFamily="34"/>
              <a:buChar char="→"/>
            </a:pPr>
            <a:r>
              <a:rPr lang="fr-FR" dirty="0"/>
              <a:t>Préparer le territoire cornouaillais aux enjeux de demain ;</a:t>
            </a:r>
          </a:p>
          <a:p>
            <a:pPr lvl="0" algn="just"/>
            <a:endParaRPr lang="fr-FR" b="1" dirty="0">
              <a:latin typeface="Myriad Pro" pitchFamily="34"/>
              <a:cs typeface="Times New Roman" pitchFamily="18"/>
            </a:endParaRPr>
          </a:p>
          <a:p>
            <a:pPr lvl="0" algn="just"/>
            <a:r>
              <a:rPr lang="fr-FR" b="1" dirty="0">
                <a:latin typeface="Myriad Pro" pitchFamily="34"/>
                <a:cs typeface="Times New Roman" pitchFamily="18"/>
              </a:rPr>
              <a:t>La PROBLEMATIQUE  des rencontres en 2026  nous devons dans cet événement répondre à cela= Comment cet événement, organisé par Quimper Cornouaille Développement, pourra contribuer à la coopération* des élus sur l’action publique* ? </a:t>
            </a:r>
            <a:r>
              <a:rPr lang="fr-FR" dirty="0">
                <a:latin typeface="Myriad Pro" pitchFamily="34"/>
                <a:cs typeface="Times New Roman" pitchFamily="18"/>
              </a:rPr>
              <a:t>via le programme et les intentions mises dans le programme et l’animation des différents temps.</a:t>
            </a:r>
          </a:p>
          <a:p>
            <a:pPr lvl="0" algn="just"/>
            <a:endParaRPr lang="fr-FR" b="1" dirty="0"/>
          </a:p>
          <a:p>
            <a:pPr lvl="0" algn="just"/>
            <a:r>
              <a:rPr lang="fr-FR" b="1" dirty="0"/>
              <a:t>Ce qui diffère des événements organisés par QCD ce sont :</a:t>
            </a:r>
          </a:p>
          <a:p>
            <a:pPr marL="171450" lvl="0" indent="-171450">
              <a:buSzPct val="100000"/>
              <a:buFont typeface="Arial" pitchFamily="34"/>
              <a:buChar char="•"/>
            </a:pPr>
            <a:r>
              <a:rPr lang="fr-FR" dirty="0"/>
              <a:t>les enjeux plus grands :Préparer le territoire cornouaillais aux enjeux de demain : les mettre en action, leur donner envie, </a:t>
            </a:r>
          </a:p>
          <a:p>
            <a:pPr marL="171450" lvl="0" indent="-171450">
              <a:buSzPct val="100000"/>
              <a:buFont typeface="Arial" pitchFamily="34"/>
              <a:buChar char="•"/>
            </a:pPr>
            <a:r>
              <a:rPr lang="fr-FR" dirty="0"/>
              <a:t>le pilotage plus large (commanditaire + directeur + élu référent)</a:t>
            </a:r>
          </a:p>
          <a:p>
            <a:pPr marL="171450" lvl="0" indent="-171450">
              <a:buSzPct val="100000"/>
              <a:buFont typeface="Arial" pitchFamily="34"/>
              <a:buChar char="•"/>
            </a:pPr>
            <a:r>
              <a:rPr lang="fr-FR" dirty="0"/>
              <a:t>le budget restreint</a:t>
            </a:r>
          </a:p>
          <a:p>
            <a:pPr marL="171450" lvl="0" indent="-171450">
              <a:buSzPct val="100000"/>
              <a:buFont typeface="Arial" pitchFamily="34"/>
              <a:buChar char="•"/>
            </a:pPr>
            <a:r>
              <a:rPr lang="fr-FR" dirty="0"/>
              <a:t>l’animation en interne, communication (invitation créée par Michel) </a:t>
            </a:r>
          </a:p>
          <a:p>
            <a:pPr marL="171450" lvl="0" indent="-171450">
              <a:buSzPct val="100000"/>
              <a:buFont typeface="Arial" pitchFamily="34"/>
              <a:buChar cha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Date : vendredi 4 décembre 2026 (après-midi) à Quimper  </a:t>
            </a:r>
            <a:r>
              <a:rPr lang="fr-FR" b="1" i="1" dirty="0"/>
              <a:t>A</a:t>
            </a:r>
            <a:r>
              <a:rPr lang="fr-FR" b="1" i="1" dirty="0">
                <a:solidFill>
                  <a:srgbClr val="FF0000"/>
                </a:solidFill>
              </a:rPr>
              <a:t> NOTER A VOS AGENDAS = </a:t>
            </a:r>
            <a:r>
              <a:rPr lang="fr-FR" i="1" dirty="0"/>
              <a:t>BESOIN DE VOUS POUR DIFFUSER DANS VOS EPCI ET STRUCTURES</a:t>
            </a:r>
          </a:p>
          <a:p>
            <a:pPr lvl="0"/>
            <a:endParaRPr lang="fr-FR" dirty="0">
              <a:solidFill>
                <a:srgbClr val="524E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524F5A"/>
                </a:solidFill>
                <a:ea typeface="Times New Roman" panose="02020603050405020304" pitchFamily="18" charset="0"/>
                <a:cs typeface="Times New Roman" panose="02020603050405020304" pitchFamily="18" charset="0"/>
              </a:rPr>
              <a:t>Angle : l</a:t>
            </a:r>
            <a:r>
              <a:rPr lang="fr-FR" sz="1200" dirty="0">
                <a:effectLst/>
                <a:ea typeface="Times New Roman" panose="02020603050405020304" pitchFamily="18" charset="0"/>
                <a:cs typeface="Times New Roman" panose="02020603050405020304" pitchFamily="18" charset="0"/>
              </a:rPr>
              <a:t>'approche recherchée est résolument tournée vers les </a:t>
            </a:r>
            <a:r>
              <a:rPr lang="fr-FR" sz="1200" b="1" dirty="0">
                <a:effectLst/>
                <a:ea typeface="Times New Roman" panose="02020603050405020304" pitchFamily="18" charset="0"/>
                <a:cs typeface="Times New Roman" panose="02020603050405020304" pitchFamily="18" charset="0"/>
              </a:rPr>
              <a:t>solutions, les capacités d'adaptation et les leviers d'action publique.</a:t>
            </a:r>
            <a:endParaRPr lang="fr-FR" b="1" dirty="0">
              <a:ea typeface="Times New Roman" panose="02020603050405020304" pitchFamily="18" charset="0"/>
              <a:cs typeface="Times New Roman" panose="02020603050405020304" pitchFamily="18" charset="0"/>
            </a:endParaRPr>
          </a:p>
          <a:p>
            <a:pPr lvl="0"/>
            <a:endParaRPr lang="fr-FR" dirty="0">
              <a:solidFill>
                <a:srgbClr val="524E5B"/>
              </a:solidFill>
            </a:endParaRPr>
          </a:p>
          <a:p>
            <a:pPr lvl="0">
              <a:lnSpc>
                <a:spcPts val="1530"/>
              </a:lnSpc>
            </a:pPr>
            <a:r>
              <a:rPr lang="fr-FR" b="1" dirty="0">
                <a:solidFill>
                  <a:srgbClr val="524E5B"/>
                </a:solidFill>
              </a:rPr>
              <a:t>L’ANIMATION 1 des 5 métiers des QCD </a:t>
            </a:r>
            <a:r>
              <a:rPr lang="fr-FR" b="1" dirty="0" err="1">
                <a:solidFill>
                  <a:srgbClr val="524E5B"/>
                </a:solidFill>
              </a:rPr>
              <a:t>cF.</a:t>
            </a:r>
            <a:r>
              <a:rPr lang="fr-FR" b="1" dirty="0">
                <a:solidFill>
                  <a:srgbClr val="524E5B"/>
                </a:solidFill>
              </a:rPr>
              <a:t> portrait agence</a:t>
            </a:r>
          </a:p>
          <a:p>
            <a:pPr lvl="0">
              <a:lnSpc>
                <a:spcPts val="1530"/>
              </a:lnSpc>
            </a:pPr>
            <a:r>
              <a:rPr lang="en-US" dirty="0">
                <a:latin typeface="Roboto"/>
                <a:ea typeface="Roboto"/>
              </a:rPr>
              <a:t>_ </a:t>
            </a:r>
            <a:r>
              <a:rPr lang="en-US" dirty="0" err="1">
                <a:latin typeface="Roboto"/>
                <a:ea typeface="Roboto"/>
              </a:rPr>
              <a:t>Valoriser</a:t>
            </a:r>
            <a:r>
              <a:rPr lang="en-US" dirty="0">
                <a:latin typeface="Roboto"/>
                <a:ea typeface="Roboto"/>
              </a:rPr>
              <a:t> et </a:t>
            </a:r>
            <a:r>
              <a:rPr lang="en-US" dirty="0" err="1">
                <a:latin typeface="Roboto"/>
                <a:ea typeface="Roboto"/>
              </a:rPr>
              <a:t>mettre</a:t>
            </a:r>
            <a:r>
              <a:rPr lang="en-US" dirty="0">
                <a:latin typeface="Roboto"/>
                <a:ea typeface="Roboto"/>
              </a:rPr>
              <a:t> </a:t>
            </a:r>
            <a:r>
              <a:rPr lang="en-US" dirty="0" err="1">
                <a:latin typeface="Roboto"/>
                <a:ea typeface="Roboto"/>
              </a:rPr>
              <a:t>en</a:t>
            </a:r>
            <a:r>
              <a:rPr lang="en-US" dirty="0">
                <a:latin typeface="Roboto"/>
                <a:ea typeface="Roboto"/>
              </a:rPr>
              <a:t> discussion les </a:t>
            </a:r>
            <a:r>
              <a:rPr lang="en-US" dirty="0" err="1">
                <a:latin typeface="Roboto"/>
                <a:ea typeface="Roboto"/>
              </a:rPr>
              <a:t>savoirs</a:t>
            </a:r>
            <a:r>
              <a:rPr lang="en-US" dirty="0">
                <a:latin typeface="Roboto"/>
                <a:ea typeface="Roboto"/>
              </a:rPr>
              <a:t>, retours </a:t>
            </a:r>
            <a:r>
              <a:rPr lang="en-US" dirty="0" err="1">
                <a:latin typeface="Roboto"/>
                <a:ea typeface="Roboto"/>
              </a:rPr>
              <a:t>d’expériences</a:t>
            </a:r>
            <a:r>
              <a:rPr lang="en-US" dirty="0">
                <a:latin typeface="Roboto"/>
                <a:ea typeface="Roboto"/>
              </a:rPr>
              <a:t>, </a:t>
            </a:r>
            <a:r>
              <a:rPr lang="en-US" dirty="0" err="1">
                <a:latin typeface="Roboto"/>
                <a:ea typeface="Roboto"/>
              </a:rPr>
              <a:t>capitaliser</a:t>
            </a:r>
            <a:endParaRPr lang="en-US" dirty="0">
              <a:latin typeface="Roboto"/>
              <a:ea typeface="Roboto"/>
            </a:endParaRPr>
          </a:p>
          <a:p>
            <a:pPr lvl="0">
              <a:lnSpc>
                <a:spcPts val="1530"/>
              </a:lnSpc>
            </a:pPr>
            <a:r>
              <a:rPr lang="en-US" dirty="0">
                <a:latin typeface="Roboto"/>
                <a:ea typeface="Roboto"/>
              </a:rPr>
              <a:t>_ </a:t>
            </a:r>
            <a:r>
              <a:rPr lang="en-US" dirty="0" err="1">
                <a:latin typeface="Roboto"/>
                <a:ea typeface="Roboto"/>
              </a:rPr>
              <a:t>Organiser</a:t>
            </a:r>
            <a:r>
              <a:rPr lang="en-US" dirty="0">
                <a:latin typeface="Roboto"/>
                <a:ea typeface="Roboto"/>
              </a:rPr>
              <a:t> la rencontre entre </a:t>
            </a:r>
            <a:r>
              <a:rPr lang="en-US" dirty="0" err="1">
                <a:latin typeface="Roboto"/>
                <a:ea typeface="Roboto"/>
              </a:rPr>
              <a:t>différents</a:t>
            </a:r>
            <a:r>
              <a:rPr lang="en-US" dirty="0">
                <a:latin typeface="Roboto"/>
                <a:ea typeface="Roboto"/>
              </a:rPr>
              <a:t> regards pour </a:t>
            </a:r>
            <a:r>
              <a:rPr lang="en-US" dirty="0" err="1">
                <a:latin typeface="Roboto"/>
                <a:ea typeface="Roboto"/>
              </a:rPr>
              <a:t>décloisonner</a:t>
            </a:r>
            <a:r>
              <a:rPr lang="en-US" dirty="0">
                <a:latin typeface="Roboto"/>
                <a:ea typeface="Roboto"/>
              </a:rPr>
              <a:t> et </a:t>
            </a:r>
            <a:r>
              <a:rPr lang="en-US" dirty="0" err="1">
                <a:latin typeface="Roboto"/>
                <a:ea typeface="Roboto"/>
              </a:rPr>
              <a:t>enrichir</a:t>
            </a:r>
            <a:r>
              <a:rPr lang="en-US" dirty="0">
                <a:latin typeface="Roboto"/>
                <a:ea typeface="Roboto"/>
              </a:rPr>
              <a:t> les perspectives</a:t>
            </a:r>
          </a:p>
          <a:p>
            <a:pPr lvl="0">
              <a:lnSpc>
                <a:spcPts val="1530"/>
              </a:lnSpc>
            </a:pPr>
            <a:r>
              <a:rPr lang="en-US" dirty="0">
                <a:latin typeface="Roboto"/>
                <a:ea typeface="Roboto"/>
              </a:rPr>
              <a:t>_ </a:t>
            </a:r>
            <a:r>
              <a:rPr lang="en-US" dirty="0" err="1">
                <a:latin typeface="Roboto"/>
                <a:ea typeface="Roboto"/>
              </a:rPr>
              <a:t>Amener</a:t>
            </a:r>
            <a:r>
              <a:rPr lang="en-US" dirty="0">
                <a:latin typeface="Roboto"/>
                <a:ea typeface="Roboto"/>
              </a:rPr>
              <a:t> à des </a:t>
            </a:r>
            <a:r>
              <a:rPr lang="en-US" dirty="0" err="1">
                <a:latin typeface="Roboto"/>
                <a:ea typeface="Roboto"/>
              </a:rPr>
              <a:t>constats</a:t>
            </a:r>
            <a:r>
              <a:rPr lang="en-US" dirty="0">
                <a:latin typeface="Roboto"/>
                <a:ea typeface="Roboto"/>
              </a:rPr>
              <a:t> </a:t>
            </a:r>
            <a:r>
              <a:rPr lang="en-US" dirty="0" err="1">
                <a:latin typeface="Roboto"/>
                <a:ea typeface="Roboto"/>
              </a:rPr>
              <a:t>partagés</a:t>
            </a:r>
            <a:r>
              <a:rPr lang="en-US" dirty="0">
                <a:latin typeface="Roboto"/>
                <a:ea typeface="Roboto"/>
              </a:rPr>
              <a:t> et à la </a:t>
            </a:r>
            <a:r>
              <a:rPr lang="en-US" dirty="0" err="1">
                <a:latin typeface="Roboto"/>
                <a:ea typeface="Roboto"/>
              </a:rPr>
              <a:t>prise</a:t>
            </a:r>
            <a:r>
              <a:rPr lang="en-US" dirty="0">
                <a:latin typeface="Roboto"/>
                <a:ea typeface="Roboto"/>
              </a:rPr>
              <a:t> de </a:t>
            </a:r>
            <a:r>
              <a:rPr lang="en-US" dirty="0" err="1">
                <a:latin typeface="Roboto"/>
                <a:ea typeface="Roboto"/>
              </a:rPr>
              <a:t>décision</a:t>
            </a:r>
            <a:r>
              <a:rPr lang="en-US" dirty="0">
                <a:latin typeface="Roboto"/>
                <a:ea typeface="Roboto"/>
              </a:rPr>
              <a:t> collective</a:t>
            </a:r>
          </a:p>
          <a:p>
            <a:pPr lvl="0"/>
            <a:endParaRPr lang="fr-FR" b="1" dirty="0">
              <a:solidFill>
                <a:srgbClr val="524E5B"/>
              </a:solidFill>
            </a:endParaRPr>
          </a:p>
          <a:p>
            <a:endParaRPr lang="fr-FR" dirty="0"/>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23</a:t>
            </a:fld>
            <a:endParaRPr lang="fr-FR"/>
          </a:p>
        </p:txBody>
      </p:sp>
    </p:spTree>
    <p:extLst>
      <p:ext uri="{BB962C8B-B14F-4D97-AF65-F5344CB8AC3E}">
        <p14:creationId xmlns:p14="http://schemas.microsoft.com/office/powerpoint/2010/main" val="2478169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400" b="1" dirty="0">
                <a:solidFill>
                  <a:srgbClr val="524F5A"/>
                </a:solidFill>
                <a:latin typeface="Calibri" panose="020F0502020204030204"/>
                <a:cs typeface="Times New Roman" panose="02020603050405020304" pitchFamily="18" charset="0"/>
              </a:rPr>
              <a:t>Pourquoi la thématique de </a:t>
            </a:r>
            <a:r>
              <a:rPr lang="fr-FR" sz="2800" b="1" kern="0" dirty="0">
                <a:solidFill>
                  <a:srgbClr val="C5D300"/>
                </a:solidFill>
                <a:latin typeface="Calibri" panose="020F0502020204030204"/>
              </a:rPr>
              <a:t>la démographie </a:t>
            </a:r>
            <a:r>
              <a:rPr lang="fr-FR" sz="2400" b="1" dirty="0">
                <a:solidFill>
                  <a:srgbClr val="524F5A"/>
                </a:solidFill>
                <a:latin typeface="Calibri" panose="020F0502020204030204"/>
                <a:cs typeface="Times New Roman" panose="02020603050405020304" pitchFamily="18" charset="0"/>
              </a:rPr>
              <a:t>?</a:t>
            </a:r>
          </a:p>
          <a:p>
            <a:pPr marL="342900" indent="-342900">
              <a:buFont typeface="Arial" panose="020B0604020202020204" pitchFamily="34" charset="0"/>
              <a:buChar char="•"/>
            </a:pPr>
            <a:r>
              <a:rPr lang="fr-FR" sz="2400" dirty="0">
                <a:solidFill>
                  <a:srgbClr val="524F5A"/>
                </a:solidFill>
                <a:latin typeface="Calibri" panose="020F0502020204030204"/>
                <a:cs typeface="Times New Roman" panose="02020603050405020304" pitchFamily="18" charset="0"/>
              </a:rPr>
              <a:t>Répondre à </a:t>
            </a:r>
            <a:r>
              <a:rPr lang="fr-FR" sz="2400" b="1" dirty="0">
                <a:solidFill>
                  <a:srgbClr val="524F5A"/>
                </a:solidFill>
                <a:latin typeface="Calibri" panose="020F0502020204030204"/>
                <a:cs typeface="Times New Roman" panose="02020603050405020304" pitchFamily="18" charset="0"/>
              </a:rPr>
              <a:t>l’exigence des projets transverses </a:t>
            </a:r>
            <a:r>
              <a:rPr lang="fr-FR" sz="2400" dirty="0">
                <a:solidFill>
                  <a:srgbClr val="524F5A"/>
                </a:solidFill>
                <a:latin typeface="Calibri" panose="020F0502020204030204"/>
                <a:cs typeface="Times New Roman" panose="02020603050405020304" pitchFamily="18" charset="0"/>
              </a:rPr>
              <a:t>de QCD </a:t>
            </a:r>
            <a:r>
              <a:rPr lang="fr-FR" sz="2400" b="1" dirty="0">
                <a:solidFill>
                  <a:srgbClr val="524F5A"/>
                </a:solidFill>
                <a:latin typeface="Calibri" panose="020F0502020204030204"/>
                <a:cs typeface="Times New Roman" panose="02020603050405020304" pitchFamily="18" charset="0"/>
              </a:rPr>
              <a:t>particulièrement structurant pour les politiques publiques locales.</a:t>
            </a:r>
          </a:p>
          <a:p>
            <a:pPr marL="342900" indent="-342900">
              <a:buFont typeface="Arial" panose="020B0604020202020204" pitchFamily="34" charset="0"/>
              <a:buChar char="•"/>
            </a:pPr>
            <a:r>
              <a:rPr lang="fr-FR" sz="2400" b="1" dirty="0">
                <a:solidFill>
                  <a:srgbClr val="524F5A"/>
                </a:solidFill>
                <a:latin typeface="Calibri" panose="020F0502020204030204"/>
                <a:cs typeface="Times New Roman" panose="02020603050405020304" pitchFamily="18" charset="0"/>
              </a:rPr>
              <a:t>Convergences des expertises de QCD</a:t>
            </a:r>
          </a:p>
          <a:p>
            <a:pPr marL="342900" indent="-342900">
              <a:buFont typeface="Arial" panose="020B0604020202020204" pitchFamily="34" charset="0"/>
              <a:buChar char="•"/>
            </a:pPr>
            <a:r>
              <a:rPr lang="fr-FR" sz="2400" i="1" dirty="0">
                <a:solidFill>
                  <a:srgbClr val="524F5A"/>
                </a:solidFill>
                <a:latin typeface="Calibri" panose="020F0502020204030204"/>
                <a:cs typeface="Times New Roman" panose="02020603050405020304" pitchFamily="18" charset="0"/>
              </a:rPr>
              <a:t>Sujets à confirmer :</a:t>
            </a:r>
          </a:p>
          <a:p>
            <a:pPr marL="800100" lvl="1" indent="-342900">
              <a:buSzPts val="1000"/>
              <a:buFont typeface="Symbol" panose="05050102010706020507" pitchFamily="18" charset="2"/>
              <a:buChar char=""/>
              <a:tabLst>
                <a:tab pos="457200" algn="l"/>
              </a:tabLst>
            </a:pPr>
            <a:r>
              <a:rPr lang="fr-FR" sz="2000" b="1" kern="0" dirty="0">
                <a:solidFill>
                  <a:srgbClr val="C5D300"/>
                </a:solidFill>
                <a:latin typeface="Calibri" panose="020F0502020204030204"/>
              </a:rPr>
              <a:t>Évolutions démographiques en Cornouaille : comment adapter les politiques publiques face au défi démographique ?</a:t>
            </a:r>
          </a:p>
          <a:p>
            <a:pPr marL="800100" lvl="1" indent="-342900">
              <a:buSzPts val="1000"/>
              <a:buFont typeface="Symbol" panose="05050102010706020507" pitchFamily="18" charset="2"/>
              <a:buChar char=""/>
              <a:tabLst>
                <a:tab pos="457200" algn="l"/>
              </a:tabLst>
            </a:pPr>
            <a:r>
              <a:rPr lang="fr-FR" sz="2000" b="1" kern="0" dirty="0">
                <a:solidFill>
                  <a:srgbClr val="C5D300"/>
                </a:solidFill>
                <a:latin typeface="Calibri" panose="020F0502020204030204"/>
              </a:rPr>
              <a:t>Le mur démographique : comprendre les évolutions démographiques pour adapter les politiques publiques de demain</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24</a:t>
            </a:fld>
            <a:endParaRPr lang="fr-FR"/>
          </a:p>
        </p:txBody>
      </p:sp>
    </p:spTree>
    <p:extLst>
      <p:ext uri="{BB962C8B-B14F-4D97-AF65-F5344CB8AC3E}">
        <p14:creationId xmlns:p14="http://schemas.microsoft.com/office/powerpoint/2010/main" val="1223306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25</a:t>
            </a:fld>
            <a:endParaRPr lang="fr-FR"/>
          </a:p>
        </p:txBody>
      </p:sp>
    </p:spTree>
    <p:extLst>
      <p:ext uri="{BB962C8B-B14F-4D97-AF65-F5344CB8AC3E}">
        <p14:creationId xmlns:p14="http://schemas.microsoft.com/office/powerpoint/2010/main" val="2345475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26</a:t>
            </a:fld>
            <a:endParaRPr lang="fr-FR"/>
          </a:p>
        </p:txBody>
      </p:sp>
    </p:spTree>
    <p:extLst>
      <p:ext uri="{BB962C8B-B14F-4D97-AF65-F5344CB8AC3E}">
        <p14:creationId xmlns:p14="http://schemas.microsoft.com/office/powerpoint/2010/main" val="2004225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4E0302-73AB-4904-8054-9CFDA98A7BB8}"/>
              </a:ext>
            </a:extLst>
          </p:cNvPr>
          <p:cNvSpPr>
            <a:spLocks noGrp="1" noRot="1" noChangeAspect="1"/>
          </p:cNvSpPr>
          <p:nvPr>
            <p:ph type="sldImg"/>
          </p:nvPr>
        </p:nvSpPr>
        <p:spPr>
          <a:xfrm>
            <a:off x="422275" y="1241425"/>
            <a:ext cx="5953125" cy="3349625"/>
          </a:xfrm>
        </p:spPr>
      </p:sp>
      <p:sp>
        <p:nvSpPr>
          <p:cNvPr id="3" name="Espace réservé des notes 2">
            <a:extLst>
              <a:ext uri="{FF2B5EF4-FFF2-40B4-BE49-F238E27FC236}">
                <a16:creationId xmlns:a16="http://schemas.microsoft.com/office/drawing/2014/main" id="{8A07F276-9C47-4FA8-AD1C-C9569F841232}"/>
              </a:ext>
            </a:extLst>
          </p:cNvPr>
          <p:cNvSpPr txBox="1">
            <a:spLocks noGrp="1"/>
          </p:cNvSpPr>
          <p:nvPr>
            <p:ph type="body" sz="quarter" idx="1"/>
          </p:nvPr>
        </p:nvSpPr>
        <p:spPr/>
        <p:txBody>
          <a:bodyPr/>
          <a:lstStyle/>
          <a:p>
            <a:pPr lvl="0"/>
            <a:r>
              <a:rPr lang="fr-FR" b="1" dirty="0">
                <a:latin typeface="Quicksand"/>
              </a:rPr>
              <a:t>Résultats escomptés :  </a:t>
            </a:r>
          </a:p>
          <a:p>
            <a:pPr marL="0" lvl="0" indent="0">
              <a:buSzPct val="100000"/>
              <a:buFont typeface="Arial" pitchFamily="34"/>
              <a:buNone/>
            </a:pPr>
            <a:r>
              <a:rPr lang="fr-FR" dirty="0">
                <a:latin typeface="Quicksand"/>
              </a:rPr>
              <a:t>Atteindre les 200 participants : </a:t>
            </a:r>
            <a:r>
              <a:rPr lang="fr-FR" b="1" dirty="0">
                <a:latin typeface="Quicksand"/>
              </a:rPr>
              <a:t>l’élue référente devra mobiliser les élus </a:t>
            </a:r>
            <a:r>
              <a:rPr lang="fr-FR" dirty="0">
                <a:latin typeface="Quicksand"/>
              </a:rPr>
              <a:t>dans les EPCI et communes ainsi que </a:t>
            </a:r>
            <a:r>
              <a:rPr lang="fr-FR" b="1" dirty="0">
                <a:latin typeface="Quicksand"/>
              </a:rPr>
              <a:t>techniciens : un enjeu de MOBILISATION </a:t>
            </a:r>
          </a:p>
          <a:p>
            <a:pPr marL="285750" lvl="0" indent="-285750">
              <a:buSzPct val="100000"/>
              <a:buFont typeface="Arial" pitchFamily="34"/>
              <a:buChar char="•"/>
            </a:pPr>
            <a:r>
              <a:rPr lang="fr-FR" dirty="0">
                <a:latin typeface="Quicksand"/>
              </a:rPr>
              <a:t>Merci à vous de mobiliser vos partenaires lorsque l’invitation sera partie +  diffuser sur vos réseaux LinkedIn (cf. stratégie de communication et mobilisation des collaborateurs de QCD)</a:t>
            </a:r>
          </a:p>
          <a:p>
            <a:pPr marL="285750" lvl="0" indent="-285750">
              <a:buSzPct val="100000"/>
              <a:buFont typeface="Arial" pitchFamily="34"/>
              <a:buChar char="•"/>
            </a:pPr>
            <a:r>
              <a:rPr lang="fr-FR" dirty="0">
                <a:latin typeface="Quicksand"/>
              </a:rPr>
              <a:t>Obtenir un score de satisfaction max. : questionnaire et animation </a:t>
            </a:r>
            <a:r>
              <a:rPr lang="fr-FR" i="1" dirty="0">
                <a:latin typeface="Quicksand"/>
              </a:rPr>
              <a:t>in situ</a:t>
            </a:r>
            <a:r>
              <a:rPr lang="fr-FR" dirty="0">
                <a:latin typeface="Quicksand"/>
              </a:rPr>
              <a:t> si on a le temps pour valider leur perception positive de l’événement </a:t>
            </a:r>
          </a:p>
          <a:p>
            <a:pPr marL="285750" lvl="0" indent="-285750">
              <a:buSzPct val="100000"/>
              <a:buFont typeface="Arial" pitchFamily="34"/>
              <a:buChar char="•"/>
            </a:pPr>
            <a:r>
              <a:rPr lang="fr-FR" dirty="0">
                <a:latin typeface="Quicksand"/>
              </a:rPr>
              <a:t>En faire un événement récurrent, tous les ans : A VALIDER </a:t>
            </a:r>
          </a:p>
          <a:p>
            <a:pPr marL="285750" lvl="0" indent="-285750">
              <a:buSzPct val="100000"/>
              <a:buFont typeface="Arial" pitchFamily="34"/>
              <a:buChar char="•"/>
            </a:pPr>
            <a:endParaRPr lang="fr-FR" dirty="0">
              <a:latin typeface="Quicksand"/>
            </a:endParaRPr>
          </a:p>
          <a:p>
            <a:pPr lvl="0"/>
            <a:endParaRPr lang="fr-FR" dirty="0">
              <a:latin typeface="Quicksand"/>
            </a:endParaRPr>
          </a:p>
        </p:txBody>
      </p:sp>
      <p:sp>
        <p:nvSpPr>
          <p:cNvPr id="4" name="Espace réservé du numéro de diapositive 3">
            <a:extLst>
              <a:ext uri="{FF2B5EF4-FFF2-40B4-BE49-F238E27FC236}">
                <a16:creationId xmlns:a16="http://schemas.microsoft.com/office/drawing/2014/main" id="{1F766ABD-9C90-49D6-9D3C-10B44C745441}"/>
              </a:ext>
            </a:extLst>
          </p:cNvPr>
          <p:cNvSpPr txBox="1">
            <a:spLocks noGrp="1"/>
          </p:cNvSpPr>
          <p:nvPr>
            <p:ph type="sldNum" sz="quarter" idx="8"/>
          </p:nvPr>
        </p:nvSpPr>
        <p:spPr/>
        <p:txBody>
          <a:bodyPr/>
          <a:lstStyle/>
          <a:p>
            <a:pPr lvl="0"/>
            <a:fld id="{F8B6468D-A71D-474F-B6D8-1112B28A0C60}" type="slidenum">
              <a:t>27</a:t>
            </a:fld>
            <a:endParaRPr lang="fr-FR"/>
          </a:p>
        </p:txBody>
      </p:sp>
    </p:spTree>
    <p:extLst>
      <p:ext uri="{BB962C8B-B14F-4D97-AF65-F5344CB8AC3E}">
        <p14:creationId xmlns:p14="http://schemas.microsoft.com/office/powerpoint/2010/main" val="2913346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28</a:t>
            </a:fld>
            <a:endParaRPr lang="fr-FR"/>
          </a:p>
        </p:txBody>
      </p:sp>
    </p:spTree>
    <p:extLst>
      <p:ext uri="{BB962C8B-B14F-4D97-AF65-F5344CB8AC3E}">
        <p14:creationId xmlns:p14="http://schemas.microsoft.com/office/powerpoint/2010/main" val="1138958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69B2FC-497C-489C-971D-8D7EC8B76A51}"/>
              </a:ext>
            </a:extLst>
          </p:cNvPr>
          <p:cNvSpPr>
            <a:spLocks noGrp="1" noRot="1" noChangeAspect="1"/>
          </p:cNvSpPr>
          <p:nvPr>
            <p:ph type="sldImg"/>
          </p:nvPr>
        </p:nvSpPr>
        <p:spPr>
          <a:xfrm>
            <a:off x="422275" y="1241425"/>
            <a:ext cx="5953125" cy="3349625"/>
          </a:xfrm>
        </p:spPr>
      </p:sp>
      <p:sp>
        <p:nvSpPr>
          <p:cNvPr id="3" name="Espace réservé des notes 2">
            <a:extLst>
              <a:ext uri="{FF2B5EF4-FFF2-40B4-BE49-F238E27FC236}">
                <a16:creationId xmlns:a16="http://schemas.microsoft.com/office/drawing/2014/main" id="{86B789DE-1F07-4922-BF80-DDFDC196C637}"/>
              </a:ext>
            </a:extLst>
          </p:cNvPr>
          <p:cNvSpPr txBox="1">
            <a:spLocks noGrp="1"/>
          </p:cNvSpPr>
          <p:nvPr>
            <p:ph type="body" sz="quarter"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C560C27-1021-406A-A71A-8F70FACB5CBF}"/>
              </a:ext>
            </a:extLst>
          </p:cNvPr>
          <p:cNvSpPr txBox="1">
            <a:spLocks noGrp="1"/>
          </p:cNvSpPr>
          <p:nvPr>
            <p:ph type="sldNum" sz="quarter" idx="8"/>
          </p:nvPr>
        </p:nvSpPr>
        <p:spPr/>
        <p:txBody>
          <a:bodyPr/>
          <a:lstStyle/>
          <a:p>
            <a:pPr lvl="0"/>
            <a:fld id="{FEB508C4-2C35-4287-A8A3-CE55AFA96D6C}" type="slidenum">
              <a:t>29</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conclure, </a:t>
            </a:r>
            <a:r>
              <a:rPr lang="fr-FR" b="0" dirty="0"/>
              <a:t>n</a:t>
            </a:r>
            <a:r>
              <a:rPr lang="fr-F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ous souhaitons vous donner </a:t>
            </a:r>
            <a:r>
              <a:rPr lang="fr-FR"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l’opportunité de faire intervenir un expert/un spécialiste/un territoire sur un sujet d’enjeu </a:t>
            </a:r>
            <a:r>
              <a:rPr lang="fr-FR" dirty="0"/>
              <a:t> territorial pour la prochaine réunion. Bien sur dans la limite de nos ressources. Nous vous proposons de nous faire part d’une thématique que nous pourrions approfondir seul ou avec intervenant pour organiser la prochaine réunion des dev </a:t>
            </a:r>
            <a:r>
              <a:rPr lang="fr-FR" dirty="0" err="1"/>
              <a:t>eco</a:t>
            </a:r>
            <a:r>
              <a:rPr lang="fr-FR" dirty="0"/>
              <a:t>.</a:t>
            </a:r>
          </a:p>
          <a:p>
            <a:r>
              <a:rPr lang="fr-FR" dirty="0"/>
              <a:t>Cpte tenu de notre actualité en décembre, on vous propose de l’organiser en janvier 2027</a:t>
            </a:r>
          </a:p>
          <a:p>
            <a:r>
              <a:rPr lang="fr-FR" sz="1800" b="1" dirty="0">
                <a:solidFill>
                  <a:srgbClr val="000000"/>
                </a:solidFill>
                <a:effectLst/>
                <a:latin typeface="Myriad Pro" panose="020B0503030403020204" pitchFamily="34" charset="0"/>
                <a:ea typeface="Calibri" panose="020F0502020204030204" pitchFamily="34" charset="0"/>
                <a:cs typeface="Arial" panose="020B0604020202020204" pitchFamily="34" charset="0"/>
              </a:rPr>
              <a:t>Participatif : </a:t>
            </a:r>
            <a:r>
              <a:rPr lang="fr-FR"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Rencontres + sujet avec intervention potentielle</a:t>
            </a:r>
            <a:endParaRPr lang="fr-FR" sz="1800" dirty="0">
              <a:effectLst/>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30</a:t>
            </a:fld>
            <a:endParaRPr lang="fr-FR"/>
          </a:p>
        </p:txBody>
      </p:sp>
    </p:spTree>
    <p:extLst>
      <p:ext uri="{BB962C8B-B14F-4D97-AF65-F5344CB8AC3E}">
        <p14:creationId xmlns:p14="http://schemas.microsoft.com/office/powerpoint/2010/main" val="118432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fontAlgn="base">
              <a:buFont typeface="Arial" panose="020B0604020202020204" pitchFamily="34" charset="0"/>
              <a:buNone/>
            </a:pPr>
            <a:r>
              <a:rPr lang="fr-FR" b="0" i="1" dirty="0">
                <a:solidFill>
                  <a:srgbClr val="1B191A"/>
                </a:solidFill>
                <a:effectLst/>
                <a:latin typeface="Arial" panose="020B0604020202020204" pitchFamily="34" charset="0"/>
              </a:rPr>
              <a:t>Bonjour à toutes et à tous,</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La dernière réunion de janvier 28/01, je vous ai proposé, un brise-glace « Étoile » de la nouvelle année sous le format les Action à continuer/ celles à arrêter et le truc que vous avez découvert à partager.</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Vous vous souvenez l’idée était de partager des bonnes pratiques utiles entre professionnels et je vous informais en conclusion du BG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 Une communauté apprenante en entreprise est un groupe volontaire de collaborateurs réunis autour d’un objectif de développement collectif et individuel, visant à acquérir, partager et mettre en pratique des connaissances, compétences et bonnes pratiques pour soutenir la transformation organisationnelle. </a:t>
            </a:r>
          </a:p>
          <a:p>
            <a:pPr algn="l" fontAlgn="base">
              <a:buFont typeface="Arial" panose="020B0604020202020204" pitchFamily="34" charset="0"/>
              <a:buNone/>
            </a:pPr>
            <a:endParaRPr lang="fr-FR" b="0" i="1" dirty="0">
              <a:solidFill>
                <a:srgbClr val="1B191A"/>
              </a:solidFill>
              <a:effectLst/>
              <a:latin typeface="Arial" panose="020B0604020202020204" pitchFamily="34" charset="0"/>
            </a:endParaRPr>
          </a:p>
          <a:p>
            <a:pPr algn="l" fontAlgn="base">
              <a:buFont typeface="Arial" panose="020B0604020202020204" pitchFamily="34" charset="0"/>
              <a:buNone/>
            </a:pPr>
            <a:r>
              <a:rPr lang="fr-FR" b="0" i="1" dirty="0">
                <a:solidFill>
                  <a:srgbClr val="1B191A"/>
                </a:solidFill>
                <a:effectLst/>
                <a:latin typeface="Arial" panose="020B0604020202020204" pitchFamily="34" charset="0"/>
              </a:rPr>
              <a:t>Aujourd’hui, je vous propose un BG que vous pouvez utiliser dans vos réunions pour recueillir l’état d’esprit des participants.</a:t>
            </a:r>
          </a:p>
          <a:p>
            <a:pPr algn="l" fontAlgn="base">
              <a:buFont typeface="Arial" panose="020B0604020202020204" pitchFamily="34" charset="0"/>
              <a:buNone/>
            </a:pPr>
            <a:r>
              <a:rPr lang="fr-FR" b="1" i="1" dirty="0">
                <a:solidFill>
                  <a:srgbClr val="1B191A"/>
                </a:solidFill>
                <a:effectLst/>
                <a:latin typeface="Arial" panose="020B0604020202020204" pitchFamily="34" charset="0"/>
              </a:rPr>
              <a:t>L'arbre à personnages est idéal pour inviter une équipe à s’exprimer sur un sujet sensible/délicat</a:t>
            </a:r>
            <a:r>
              <a:rPr lang="fr-FR" b="0" i="1" dirty="0">
                <a:solidFill>
                  <a:srgbClr val="1B191A"/>
                </a:solidFill>
                <a:effectLst/>
                <a:latin typeface="Arial" panose="020B0604020202020204" pitchFamily="34" charset="0"/>
              </a:rPr>
              <a:t>.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Voici la question :   </a:t>
            </a:r>
            <a:r>
              <a:rPr lang="fr-FR" b="1" i="1" dirty="0">
                <a:solidFill>
                  <a:srgbClr val="1B191A"/>
                </a:solidFill>
                <a:effectLst/>
                <a:latin typeface="Arial" panose="020B0604020202020204" pitchFamily="34" charset="0"/>
              </a:rPr>
              <a:t>En observant l'arbre à personnages, lequel vous représente le mieux aujourd'hui dans votre relation avec votre nouvel élu (président ou vice-président référent, au choix)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⚠Info la hauteur de l’arbre ne suppose aucune hiérarchie. L’interprétation de chaque personnage est propre à chacun.</a:t>
            </a:r>
          </a:p>
          <a:p>
            <a:pPr algn="l" fontAlgn="base">
              <a:buFont typeface="Arial" panose="020B0604020202020204" pitchFamily="34" charset="0"/>
              <a:buNone/>
            </a:pPr>
            <a:endParaRPr lang="fr-FR" b="0" i="1" dirty="0">
              <a:solidFill>
                <a:srgbClr val="1B191A"/>
              </a:solidFill>
              <a:effectLst/>
              <a:latin typeface="Arial" panose="020B0604020202020204" pitchFamily="34" charset="0"/>
            </a:endParaRPr>
          </a:p>
          <a:p>
            <a:pPr algn="l" fontAlgn="base">
              <a:buFont typeface="Arial" panose="020B0604020202020204" pitchFamily="34" charset="0"/>
              <a:buNone/>
            </a:pPr>
            <a:r>
              <a:rPr lang="fr-FR" b="0" i="1" dirty="0">
                <a:solidFill>
                  <a:srgbClr val="1B191A"/>
                </a:solidFill>
                <a:effectLst/>
                <a:latin typeface="Arial" panose="020B0604020202020204" pitchFamily="34" charset="0"/>
              </a:rPr>
              <a:t>Je vous invite à venir coller une gommette (couleur bleue) sur le personnage auquel vous vous identifiez sur l’arbre(en raison de sa hauteur dans l’arbre, de sa posture, de son expression).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(QCD compris) QCD fait le job aussi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Une fois que tout le monde s’est positionné, je vous invite à présenter votre personnage à tour de rôle, et pourquoi.</a:t>
            </a:r>
          </a:p>
          <a:p>
            <a:pPr algn="l" fontAlgn="base">
              <a:buFont typeface="Arial" panose="020B0604020202020204" pitchFamily="34" charset="0"/>
              <a:buNone/>
            </a:pPr>
            <a:endParaRPr lang="fr-FR" b="0" i="1" dirty="0">
              <a:solidFill>
                <a:srgbClr val="1B191A"/>
              </a:solidFill>
              <a:effectLst/>
              <a:latin typeface="Arial" panose="020B0604020202020204" pitchFamily="34" charset="0"/>
            </a:endParaRPr>
          </a:p>
          <a:p>
            <a:pPr algn="l" fontAlgn="base">
              <a:buFont typeface="Arial" panose="020B0604020202020204" pitchFamily="34" charset="0"/>
              <a:buNone/>
            </a:pPr>
            <a:r>
              <a:rPr lang="fr-FR" b="0" i="1" dirty="0">
                <a:solidFill>
                  <a:srgbClr val="1B191A"/>
                </a:solidFill>
                <a:effectLst/>
                <a:latin typeface="Arial" panose="020B0604020202020204" pitchFamily="34" charset="0"/>
              </a:rPr>
              <a:t>Ps L’exercice permet au groupe de se présenter d’une manière non littérale et de qualifier sa posture à partir d’un visuel plurivoque.</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L’interprétation de chaque personnage est propre à chacun et nécessite d’être explicitée durant le tour de table.</a:t>
            </a:r>
          </a:p>
          <a:p>
            <a:pPr algn="l" fontAlgn="base">
              <a:buFont typeface="Arial" panose="020B0604020202020204" pitchFamily="34" charset="0"/>
              <a:buNone/>
            </a:pPr>
            <a:endParaRPr lang="fr-FR" b="0" i="1" dirty="0">
              <a:solidFill>
                <a:srgbClr val="1B191A"/>
              </a:solidFill>
              <a:effectLst/>
              <a:latin typeface="Arial" panose="020B0604020202020204" pitchFamily="34" charset="0"/>
            </a:endParaRPr>
          </a:p>
          <a:p>
            <a:pPr algn="l" fontAlgn="base">
              <a:buFont typeface="Arial" panose="020B0604020202020204" pitchFamily="34" charset="0"/>
              <a:buNone/>
            </a:pPr>
            <a:r>
              <a:rPr lang="fr-FR" b="0" i="1" dirty="0">
                <a:solidFill>
                  <a:srgbClr val="1B191A"/>
                </a:solidFill>
                <a:effectLst/>
                <a:latin typeface="Arial" panose="020B0604020202020204" pitchFamily="34" charset="0"/>
              </a:rPr>
              <a:t>On peut se servir de l’arbre à personnages en début et en fin d’atelier, de formation ou de réunion. Reposer la ou une question différente mais en lien avec le sujet la séquence vécue permet de faire un état sur le ressenti à l’arrivée et à la fin de la réunion.</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🔗Liens en CR et arbre à télécharger https://tilab.bzh/?LArbreAPersonnages</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 On peut en fin de la réunion, reposer une question aux participants avec 1 gommette de couleur différente et on regarde ce qui a bougé. On commente c’est mieux mais si pas le temps pas de commentaires. On observe.</a:t>
            </a:r>
          </a:p>
          <a:p>
            <a:pPr algn="l" fontAlgn="base">
              <a:buFont typeface="Arial" panose="020B0604020202020204" pitchFamily="34" charset="0"/>
              <a:buNone/>
            </a:pPr>
            <a:endParaRPr lang="fr-FR" b="0" i="1" dirty="0">
              <a:solidFill>
                <a:srgbClr val="1B191A"/>
              </a:solidFill>
              <a:effectLst/>
              <a:latin typeface="Arial" panose="020B0604020202020204" pitchFamily="34" charset="0"/>
            </a:endParaRPr>
          </a:p>
          <a:p>
            <a:pPr algn="l" fontAlgn="base">
              <a:buFont typeface="Arial" panose="020B0604020202020204" pitchFamily="34" charset="0"/>
              <a:buNone/>
            </a:pPr>
            <a:r>
              <a:rPr lang="fr-FR" b="0" i="1" dirty="0">
                <a:solidFill>
                  <a:srgbClr val="1B191A"/>
                </a:solidFill>
                <a:effectLst/>
                <a:latin typeface="Arial" panose="020B0604020202020204" pitchFamily="34" charset="0"/>
              </a:rPr>
              <a:t>Déroulé</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Imprimer en grand format et fixer un « arbre à personnages » sur un mur accessible à tous.</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Matériel</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un tableau « arbre à personnages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Gommettes : 2 couleurs </a:t>
            </a: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3</a:t>
            </a:fld>
            <a:endParaRPr lang="fr-FR"/>
          </a:p>
        </p:txBody>
      </p:sp>
    </p:spTree>
    <p:extLst>
      <p:ext uri="{BB962C8B-B14F-4D97-AF65-F5344CB8AC3E}">
        <p14:creationId xmlns:p14="http://schemas.microsoft.com/office/powerpoint/2010/main" val="2119689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32</a:t>
            </a:fld>
            <a:endParaRPr lang="fr-FR"/>
          </a:p>
        </p:txBody>
      </p:sp>
    </p:spTree>
    <p:extLst>
      <p:ext uri="{BB962C8B-B14F-4D97-AF65-F5344CB8AC3E}">
        <p14:creationId xmlns:p14="http://schemas.microsoft.com/office/powerpoint/2010/main" val="414681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33</a:t>
            </a:fld>
            <a:endParaRPr lang="fr-FR"/>
          </a:p>
        </p:txBody>
      </p:sp>
    </p:spTree>
    <p:extLst>
      <p:ext uri="{BB962C8B-B14F-4D97-AF65-F5344CB8AC3E}">
        <p14:creationId xmlns:p14="http://schemas.microsoft.com/office/powerpoint/2010/main" val="256403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fontAlgn="base">
              <a:buFont typeface="Arial" panose="020B0604020202020204" pitchFamily="34" charset="0"/>
              <a:buNone/>
            </a:pPr>
            <a:r>
              <a:rPr lang="fr-FR" b="0" i="1" dirty="0">
                <a:solidFill>
                  <a:srgbClr val="1B191A"/>
                </a:solidFill>
                <a:effectLst/>
                <a:latin typeface="Arial" panose="020B0604020202020204" pitchFamily="34" charset="0"/>
              </a:rPr>
              <a:t>Bonjour à toutes et à tous,</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La dernière réunion de janvier 28/01, je vous ai proposé, un brise-glace « Étoile » de la nouvelle année sous le format les Action à continuer/ celles à arrêter et le truc que vous avez découvert à partager.</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Vous vous souvenez l’idée était de partager des bonnes pratiques utiles entre professionnels et je vous informais en conclusion du BG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 Une communauté apprenante en entreprise est un groupe volontaire de collaborateurs réunis autour d’un objectif de développement collectif et individuel, visant à acquérir, partager et mettre en pratique des connaissances, compétences et bonnes pratiques pour soutenir la transformation organisationnelle. </a:t>
            </a:r>
          </a:p>
          <a:p>
            <a:pPr algn="l" fontAlgn="base">
              <a:buFont typeface="Arial" panose="020B0604020202020204" pitchFamily="34" charset="0"/>
              <a:buNone/>
            </a:pPr>
            <a:endParaRPr lang="fr-FR" b="0" i="1" dirty="0">
              <a:solidFill>
                <a:srgbClr val="1B191A"/>
              </a:solidFill>
              <a:effectLst/>
              <a:latin typeface="Arial" panose="020B0604020202020204" pitchFamily="34" charset="0"/>
            </a:endParaRPr>
          </a:p>
          <a:p>
            <a:pPr algn="l" fontAlgn="base">
              <a:buFont typeface="Arial" panose="020B0604020202020204" pitchFamily="34" charset="0"/>
              <a:buNone/>
            </a:pPr>
            <a:r>
              <a:rPr lang="fr-FR" b="0" i="1" dirty="0">
                <a:solidFill>
                  <a:srgbClr val="1B191A"/>
                </a:solidFill>
                <a:effectLst/>
                <a:latin typeface="Arial" panose="020B0604020202020204" pitchFamily="34" charset="0"/>
              </a:rPr>
              <a:t>Aujourd’hui, je vous propose un BG que vous pouvez utiliser dans vos réunions pour recueillir l’état d’esprit des participants.</a:t>
            </a:r>
          </a:p>
          <a:p>
            <a:pPr algn="l" fontAlgn="base">
              <a:buFont typeface="Arial" panose="020B0604020202020204" pitchFamily="34" charset="0"/>
              <a:buNone/>
            </a:pPr>
            <a:r>
              <a:rPr lang="fr-FR" b="1" i="1" dirty="0">
                <a:solidFill>
                  <a:srgbClr val="1B191A"/>
                </a:solidFill>
                <a:effectLst/>
                <a:latin typeface="Arial" panose="020B0604020202020204" pitchFamily="34" charset="0"/>
              </a:rPr>
              <a:t>L'arbre à personnages est idéal pour inviter une équipe à s’exprimer sur un sujet sensible/délicat</a:t>
            </a:r>
            <a:r>
              <a:rPr lang="fr-FR" b="0" i="1" dirty="0">
                <a:solidFill>
                  <a:srgbClr val="1B191A"/>
                </a:solidFill>
                <a:effectLst/>
                <a:latin typeface="Arial" panose="020B0604020202020204" pitchFamily="34" charset="0"/>
              </a:rPr>
              <a:t>.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Voici la question :   </a:t>
            </a:r>
            <a:r>
              <a:rPr lang="fr-FR" b="1" i="1" dirty="0">
                <a:solidFill>
                  <a:srgbClr val="1B191A"/>
                </a:solidFill>
                <a:effectLst/>
                <a:latin typeface="Arial" panose="020B0604020202020204" pitchFamily="34" charset="0"/>
              </a:rPr>
              <a:t>En observant l'arbre à personnages, lequel vous représente le mieux aujourd'hui dans votre relation avec votre nouvel élu (président ou vice-président référent, au choix)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⚠Info la hauteur de l’arbre ne suppose aucune hiérarchie. L’interprétation de chaque personnage est propre à chacun.</a:t>
            </a:r>
          </a:p>
          <a:p>
            <a:pPr algn="l" fontAlgn="base">
              <a:buFont typeface="Arial" panose="020B0604020202020204" pitchFamily="34" charset="0"/>
              <a:buNone/>
            </a:pPr>
            <a:endParaRPr lang="fr-FR" b="0" i="1" dirty="0">
              <a:solidFill>
                <a:srgbClr val="1B191A"/>
              </a:solidFill>
              <a:effectLst/>
              <a:latin typeface="Arial" panose="020B0604020202020204" pitchFamily="34" charset="0"/>
            </a:endParaRPr>
          </a:p>
          <a:p>
            <a:pPr algn="l" fontAlgn="base">
              <a:buFont typeface="Arial" panose="020B0604020202020204" pitchFamily="34" charset="0"/>
              <a:buNone/>
            </a:pPr>
            <a:r>
              <a:rPr lang="fr-FR" b="0" i="1" dirty="0">
                <a:solidFill>
                  <a:srgbClr val="1B191A"/>
                </a:solidFill>
                <a:effectLst/>
                <a:latin typeface="Arial" panose="020B0604020202020204" pitchFamily="34" charset="0"/>
              </a:rPr>
              <a:t>Je vous invite à venir coller une gommette (couleur bleue) sur le personnage auquel vous vous identifiez sur l’arbre(en raison de sa hauteur dans l’arbre, de sa posture, de son expression).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(QCD compris) QCD fait le job aussi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Une fois que tout le monde s’est positionné, je vous invite à présenter votre personnage à tour de rôle, et pourquoi.</a:t>
            </a:r>
          </a:p>
          <a:p>
            <a:pPr algn="l" fontAlgn="base">
              <a:buFont typeface="Arial" panose="020B0604020202020204" pitchFamily="34" charset="0"/>
              <a:buNone/>
            </a:pPr>
            <a:endParaRPr lang="fr-FR" b="0" i="1" dirty="0">
              <a:solidFill>
                <a:srgbClr val="1B191A"/>
              </a:solidFill>
              <a:effectLst/>
              <a:latin typeface="Arial" panose="020B0604020202020204" pitchFamily="34" charset="0"/>
            </a:endParaRPr>
          </a:p>
          <a:p>
            <a:pPr algn="l" fontAlgn="base">
              <a:buFont typeface="Arial" panose="020B0604020202020204" pitchFamily="34" charset="0"/>
              <a:buNone/>
            </a:pPr>
            <a:r>
              <a:rPr lang="fr-FR" b="0" i="1" dirty="0">
                <a:solidFill>
                  <a:srgbClr val="1B191A"/>
                </a:solidFill>
                <a:effectLst/>
                <a:latin typeface="Arial" panose="020B0604020202020204" pitchFamily="34" charset="0"/>
              </a:rPr>
              <a:t>Ps L’exercice permet au groupe de se présenter d’une manière non littérale et de qualifier sa posture à partir d’un visuel plurivoque.</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L’interprétation de chaque personnage est propre à chacun et nécessite d’être explicitée durant le tour de table.</a:t>
            </a:r>
          </a:p>
          <a:p>
            <a:pPr algn="l" fontAlgn="base">
              <a:buFont typeface="Arial" panose="020B0604020202020204" pitchFamily="34" charset="0"/>
              <a:buNone/>
            </a:pPr>
            <a:endParaRPr lang="fr-FR" b="0" i="1" dirty="0">
              <a:solidFill>
                <a:srgbClr val="1B191A"/>
              </a:solidFill>
              <a:effectLst/>
              <a:latin typeface="Arial" panose="020B0604020202020204" pitchFamily="34" charset="0"/>
            </a:endParaRPr>
          </a:p>
          <a:p>
            <a:pPr algn="l" fontAlgn="base">
              <a:buFont typeface="Arial" panose="020B0604020202020204" pitchFamily="34" charset="0"/>
              <a:buNone/>
            </a:pPr>
            <a:r>
              <a:rPr lang="fr-FR" b="0" i="1" dirty="0">
                <a:solidFill>
                  <a:srgbClr val="1B191A"/>
                </a:solidFill>
                <a:effectLst/>
                <a:latin typeface="Arial" panose="020B0604020202020204" pitchFamily="34" charset="0"/>
              </a:rPr>
              <a:t>On peut se servir de l’arbre à personnages en début et en fin d’atelier, de formation ou de réunion. Reposer la ou une question différente mais en lien avec le sujet la séquence vécue permet de faire un état sur le ressenti à l’arrivée et à la fin de la réunion.</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🔗Liens en CR et arbre à télécharger https://tilab.bzh/?LArbreAPersonnages</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 On peut en fin de la réunion, reposer une question aux participants avec 1 gommette de couleur différente et on regarde ce qui a bougé. On commente c’est mieux mais si pas le temps pas de commentaires. On observe.</a:t>
            </a:r>
          </a:p>
          <a:p>
            <a:pPr algn="l" fontAlgn="base">
              <a:buFont typeface="Arial" panose="020B0604020202020204" pitchFamily="34" charset="0"/>
              <a:buNone/>
            </a:pPr>
            <a:endParaRPr lang="fr-FR" b="0" i="1" dirty="0">
              <a:solidFill>
                <a:srgbClr val="1B191A"/>
              </a:solidFill>
              <a:effectLst/>
              <a:latin typeface="Arial" panose="020B0604020202020204" pitchFamily="34" charset="0"/>
            </a:endParaRPr>
          </a:p>
          <a:p>
            <a:pPr algn="l" fontAlgn="base">
              <a:buFont typeface="Arial" panose="020B0604020202020204" pitchFamily="34" charset="0"/>
              <a:buNone/>
            </a:pPr>
            <a:r>
              <a:rPr lang="fr-FR" b="0" i="1" dirty="0">
                <a:solidFill>
                  <a:srgbClr val="1B191A"/>
                </a:solidFill>
                <a:effectLst/>
                <a:latin typeface="Arial" panose="020B0604020202020204" pitchFamily="34" charset="0"/>
              </a:rPr>
              <a:t>Déroulé</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Imprimer en grand format et fixer un « arbre à personnages » sur un mur accessible à tous.</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Matériel</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un tableau « arbre à personnages »</a:t>
            </a:r>
          </a:p>
          <a:p>
            <a:pPr algn="l" fontAlgn="base">
              <a:buFont typeface="Arial" panose="020B0604020202020204" pitchFamily="34" charset="0"/>
              <a:buNone/>
            </a:pPr>
            <a:r>
              <a:rPr lang="fr-FR" b="0" i="1" dirty="0">
                <a:solidFill>
                  <a:srgbClr val="1B191A"/>
                </a:solidFill>
                <a:effectLst/>
                <a:latin typeface="Arial" panose="020B0604020202020204" pitchFamily="34" charset="0"/>
              </a:rPr>
              <a:t>Gommettes : 2 couleurs </a:t>
            </a: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5</a:t>
            </a:fld>
            <a:endParaRPr lang="fr-FR"/>
          </a:p>
        </p:txBody>
      </p:sp>
    </p:spTree>
    <p:extLst>
      <p:ext uri="{BB962C8B-B14F-4D97-AF65-F5344CB8AC3E}">
        <p14:creationId xmlns:p14="http://schemas.microsoft.com/office/powerpoint/2010/main" val="358244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fr-FR" b="0" i="1" dirty="0">
                <a:solidFill>
                  <a:srgbClr val="1B191A"/>
                </a:solidFill>
                <a:effectLst/>
                <a:latin typeface="Arial" panose="020B0604020202020204" pitchFamily="34" charset="0"/>
              </a:rPr>
              <a:t>🔗Liens en CR et arbre à télécharger https://tilab.bzh/?LArbreAPersonnages</a:t>
            </a:r>
          </a:p>
          <a:p>
            <a:pPr algn="l" fontAlgn="base">
              <a:buFont typeface="Arial" panose="020B0604020202020204" pitchFamily="34" charset="0"/>
              <a:buNone/>
            </a:pPr>
            <a:endParaRPr lang="fr-FR" b="0" i="1" dirty="0">
              <a:solidFill>
                <a:srgbClr val="1B191A"/>
              </a:solidFill>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6</a:t>
            </a:fld>
            <a:endParaRPr lang="fr-FR"/>
          </a:p>
        </p:txBody>
      </p:sp>
    </p:spTree>
    <p:extLst>
      <p:ext uri="{BB962C8B-B14F-4D97-AF65-F5344CB8AC3E}">
        <p14:creationId xmlns:p14="http://schemas.microsoft.com/office/powerpoint/2010/main" val="211212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7</a:t>
            </a:fld>
            <a:endParaRPr lang="fr-FR"/>
          </a:p>
        </p:txBody>
      </p:sp>
    </p:spTree>
    <p:extLst>
      <p:ext uri="{BB962C8B-B14F-4D97-AF65-F5344CB8AC3E}">
        <p14:creationId xmlns:p14="http://schemas.microsoft.com/office/powerpoint/2010/main" val="419999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8</a:t>
            </a:fld>
            <a:endParaRPr lang="fr-FR"/>
          </a:p>
        </p:txBody>
      </p:sp>
    </p:spTree>
    <p:extLst>
      <p:ext uri="{BB962C8B-B14F-4D97-AF65-F5344CB8AC3E}">
        <p14:creationId xmlns:p14="http://schemas.microsoft.com/office/powerpoint/2010/main" val="229353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9</a:t>
            </a:fld>
            <a:endParaRPr lang="fr-FR"/>
          </a:p>
        </p:txBody>
      </p:sp>
    </p:spTree>
    <p:extLst>
      <p:ext uri="{BB962C8B-B14F-4D97-AF65-F5344CB8AC3E}">
        <p14:creationId xmlns:p14="http://schemas.microsoft.com/office/powerpoint/2010/main" val="220787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877271-A8A0-4C9E-8E53-356E4793D5F1}" type="slidenum">
              <a:rPr lang="fr-FR" smtClean="0"/>
              <a:t>10</a:t>
            </a:fld>
            <a:endParaRPr lang="fr-FR"/>
          </a:p>
        </p:txBody>
      </p:sp>
    </p:spTree>
    <p:extLst>
      <p:ext uri="{BB962C8B-B14F-4D97-AF65-F5344CB8AC3E}">
        <p14:creationId xmlns:p14="http://schemas.microsoft.com/office/powerpoint/2010/main" val="1949148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E085E27-D077-4374-94CF-07151408B45C}"/>
              </a:ext>
            </a:extLst>
          </p:cNvPr>
          <p:cNvSpPr/>
          <p:nvPr userDrawn="1"/>
        </p:nvSpPr>
        <p:spPr>
          <a:xfrm>
            <a:off x="0" y="158748"/>
            <a:ext cx="9144000" cy="4984752"/>
          </a:xfrm>
          <a:prstGeom prst="rect">
            <a:avLst/>
          </a:prstGeom>
          <a:pattFill prst="pct10">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864974" y="841772"/>
            <a:ext cx="5916826" cy="1790700"/>
          </a:xfrm>
        </p:spPr>
        <p:txBody>
          <a:bodyPr anchor="b">
            <a:normAutofit/>
          </a:bodyPr>
          <a:lstStyle>
            <a:lvl1pPr algn="l">
              <a:defRPr sz="4000" b="1" baseline="0">
                <a:solidFill>
                  <a:srgbClr val="524E5B"/>
                </a:solidFill>
                <a:latin typeface="+mj-lt"/>
              </a:defRPr>
            </a:lvl1pPr>
          </a:lstStyle>
          <a:p>
            <a:r>
              <a:rPr lang="fr-FR" dirty="0"/>
              <a:t>Modifier le texte</a:t>
            </a:r>
          </a:p>
        </p:txBody>
      </p:sp>
      <p:sp>
        <p:nvSpPr>
          <p:cNvPr id="3" name="Sous-titre 2"/>
          <p:cNvSpPr>
            <a:spLocks noGrp="1"/>
          </p:cNvSpPr>
          <p:nvPr>
            <p:ph type="subTitle" idx="1"/>
          </p:nvPr>
        </p:nvSpPr>
        <p:spPr>
          <a:xfrm>
            <a:off x="864974" y="2701528"/>
            <a:ext cx="5916826" cy="1241822"/>
          </a:xfrm>
        </p:spPr>
        <p:txBody>
          <a:bodyPr>
            <a:normAutofit/>
          </a:bodyPr>
          <a:lstStyle>
            <a:lvl1pPr marL="0" indent="0" algn="l">
              <a:buNone/>
              <a:defRPr sz="1600" b="1">
                <a:solidFill>
                  <a:srgbClr val="B8C600"/>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fld id="{7F0C1B36-18DB-494D-832D-24AB479399F7}" type="datetimeFigureOut">
              <a:rPr lang="fr-FR" smtClean="0"/>
              <a:t>08/07/2026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2F33D5-8E6E-4602-9696-DC92D0A875A0}" type="slidenum">
              <a:rPr lang="fr-FR" smtClean="0"/>
              <a:t>‹N°›</a:t>
            </a:fld>
            <a:endParaRPr lang="fr-FR"/>
          </a:p>
        </p:txBody>
      </p:sp>
      <p:sp>
        <p:nvSpPr>
          <p:cNvPr id="11" name="Rectangle 10">
            <a:extLst>
              <a:ext uri="{FF2B5EF4-FFF2-40B4-BE49-F238E27FC236}">
                <a16:creationId xmlns:a16="http://schemas.microsoft.com/office/drawing/2014/main" id="{159A1575-A3AA-4D22-A742-A368B06B5239}"/>
              </a:ext>
            </a:extLst>
          </p:cNvPr>
          <p:cNvSpPr/>
          <p:nvPr userDrawn="1"/>
        </p:nvSpPr>
        <p:spPr>
          <a:xfrm>
            <a:off x="0" y="0"/>
            <a:ext cx="2197099" cy="158749"/>
          </a:xfrm>
          <a:prstGeom prst="rect">
            <a:avLst/>
          </a:prstGeom>
          <a:solidFill>
            <a:srgbClr val="524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70F21D19-35F8-4E24-818E-3434E500EB3F}"/>
              </a:ext>
            </a:extLst>
          </p:cNvPr>
          <p:cNvSpPr/>
          <p:nvPr userDrawn="1"/>
        </p:nvSpPr>
        <p:spPr>
          <a:xfrm>
            <a:off x="2197099" y="-1"/>
            <a:ext cx="6946901" cy="158749"/>
          </a:xfrm>
          <a:prstGeom prst="rect">
            <a:avLst/>
          </a:prstGeom>
          <a:gradFill flip="none" rotWithShape="1">
            <a:gsLst>
              <a:gs pos="0">
                <a:srgbClr val="C6D406">
                  <a:shade val="30000"/>
                  <a:satMod val="115000"/>
                </a:srgbClr>
              </a:gs>
              <a:gs pos="50000">
                <a:srgbClr val="C6D406">
                  <a:shade val="67500"/>
                  <a:satMod val="115000"/>
                </a:srgbClr>
              </a:gs>
              <a:gs pos="100000">
                <a:srgbClr val="C6D40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B72DE9CD-5407-4353-9CAA-A112AF980B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77882" y="3642822"/>
            <a:ext cx="1337468" cy="901597"/>
          </a:xfrm>
          <a:prstGeom prst="rect">
            <a:avLst/>
          </a:prstGeom>
        </p:spPr>
      </p:pic>
    </p:spTree>
    <p:extLst>
      <p:ext uri="{BB962C8B-B14F-4D97-AF65-F5344CB8AC3E}">
        <p14:creationId xmlns:p14="http://schemas.microsoft.com/office/powerpoint/2010/main" val="377364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Espace réservé de la date 3"/>
          <p:cNvSpPr>
            <a:spLocks noGrp="1"/>
          </p:cNvSpPr>
          <p:nvPr>
            <p:ph type="dt" sz="half" idx="10"/>
          </p:nvPr>
        </p:nvSpPr>
        <p:spPr>
          <a:xfrm>
            <a:off x="628650" y="4767267"/>
            <a:ext cx="2057400" cy="273844"/>
          </a:xfrm>
        </p:spPr>
        <p:txBody>
          <a:bodyPr/>
          <a:lstStyle>
            <a:lvl1pPr>
              <a:defRPr>
                <a:solidFill>
                  <a:schemeClr val="bg1"/>
                </a:solidFill>
              </a:defRPr>
            </a:lvl1pPr>
          </a:lstStyle>
          <a:p>
            <a:fld id="{7F0C1B36-18DB-494D-832D-24AB479399F7}" type="datetimeFigureOut">
              <a:rPr lang="fr-FR" smtClean="0"/>
              <a:pPr/>
              <a:t>08/07/2026</a:t>
            </a:fld>
            <a:endParaRPr lang="fr-FR" dirty="0"/>
          </a:p>
        </p:txBody>
      </p:sp>
      <p:sp>
        <p:nvSpPr>
          <p:cNvPr id="8" name="Espace réservé du pied de page 4"/>
          <p:cNvSpPr>
            <a:spLocks noGrp="1"/>
          </p:cNvSpPr>
          <p:nvPr>
            <p:ph type="ftr" sz="quarter" idx="11"/>
          </p:nvPr>
        </p:nvSpPr>
        <p:spPr>
          <a:xfrm>
            <a:off x="3028950" y="4767267"/>
            <a:ext cx="3086100" cy="273844"/>
          </a:xfrm>
        </p:spPr>
        <p:txBody>
          <a:bodyPr/>
          <a:lstStyle>
            <a:lvl1pPr>
              <a:defRPr>
                <a:solidFill>
                  <a:schemeClr val="bg1"/>
                </a:solidFill>
              </a:defRPr>
            </a:lvl1pPr>
          </a:lstStyle>
          <a:p>
            <a:endParaRPr lang="fr-FR" dirty="0"/>
          </a:p>
        </p:txBody>
      </p:sp>
      <p:sp>
        <p:nvSpPr>
          <p:cNvPr id="9" name="Espace réservé du numéro de diapositive 5"/>
          <p:cNvSpPr>
            <a:spLocks noGrp="1"/>
          </p:cNvSpPr>
          <p:nvPr>
            <p:ph type="sldNum" sz="quarter" idx="12"/>
          </p:nvPr>
        </p:nvSpPr>
        <p:spPr>
          <a:xfrm>
            <a:off x="6457950" y="4767267"/>
            <a:ext cx="1540718" cy="273844"/>
          </a:xfrm>
        </p:spPr>
        <p:txBody>
          <a:bodyPr/>
          <a:lstStyle>
            <a:lvl1pPr>
              <a:defRPr>
                <a:solidFill>
                  <a:schemeClr val="bg1"/>
                </a:solidFill>
              </a:defRPr>
            </a:lvl1pPr>
          </a:lstStyle>
          <a:p>
            <a:fld id="{FE2F33D5-8E6E-4602-9696-DC92D0A875A0}" type="slidenum">
              <a:rPr lang="fr-FR" smtClean="0"/>
              <a:pPr/>
              <a:t>‹N°›</a:t>
            </a:fld>
            <a:endParaRPr lang="fr-FR" dirty="0"/>
          </a:p>
        </p:txBody>
      </p:sp>
      <p:sp>
        <p:nvSpPr>
          <p:cNvPr id="10" name="Rectangle 9">
            <a:extLst>
              <a:ext uri="{FF2B5EF4-FFF2-40B4-BE49-F238E27FC236}">
                <a16:creationId xmlns:a16="http://schemas.microsoft.com/office/drawing/2014/main" id="{2BAD5B9B-B598-4444-8647-6E33FAFBC287}"/>
              </a:ext>
            </a:extLst>
          </p:cNvPr>
          <p:cNvSpPr/>
          <p:nvPr userDrawn="1"/>
        </p:nvSpPr>
        <p:spPr>
          <a:xfrm rot="5400000">
            <a:off x="7982049" y="3965576"/>
            <a:ext cx="2197099" cy="158749"/>
          </a:xfrm>
          <a:prstGeom prst="rect">
            <a:avLst/>
          </a:prstGeom>
          <a:solidFill>
            <a:srgbClr val="524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CCB52EA-E807-49E3-BE48-8753FFACBB2C}"/>
              </a:ext>
            </a:extLst>
          </p:cNvPr>
          <p:cNvSpPr/>
          <p:nvPr userDrawn="1"/>
        </p:nvSpPr>
        <p:spPr>
          <a:xfrm rot="5400000">
            <a:off x="7607397" y="1393826"/>
            <a:ext cx="2946401" cy="158750"/>
          </a:xfrm>
          <a:prstGeom prst="rect">
            <a:avLst/>
          </a:prstGeom>
          <a:gradFill flip="none" rotWithShape="1">
            <a:gsLst>
              <a:gs pos="0">
                <a:srgbClr val="C6D406">
                  <a:shade val="30000"/>
                  <a:satMod val="115000"/>
                </a:srgbClr>
              </a:gs>
              <a:gs pos="50000">
                <a:srgbClr val="C6D406">
                  <a:shade val="67500"/>
                  <a:satMod val="115000"/>
                </a:srgbClr>
              </a:gs>
              <a:gs pos="100000">
                <a:srgbClr val="C6D40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ous-titre 2">
            <a:extLst>
              <a:ext uri="{FF2B5EF4-FFF2-40B4-BE49-F238E27FC236}">
                <a16:creationId xmlns:a16="http://schemas.microsoft.com/office/drawing/2014/main" id="{47D270C5-942D-46A0-A3A7-9EC297D7D3DF}"/>
              </a:ext>
            </a:extLst>
          </p:cNvPr>
          <p:cNvSpPr>
            <a:spLocks noGrp="1"/>
          </p:cNvSpPr>
          <p:nvPr>
            <p:ph type="subTitle" idx="1"/>
          </p:nvPr>
        </p:nvSpPr>
        <p:spPr>
          <a:xfrm>
            <a:off x="4102100" y="2701528"/>
            <a:ext cx="4114800" cy="1241822"/>
          </a:xfrm>
        </p:spPr>
        <p:txBody>
          <a:bodyPr>
            <a:normAutofit/>
          </a:bodyPr>
          <a:lstStyle>
            <a:lvl1pPr marL="0" indent="0" algn="l">
              <a:buNone/>
              <a:defRPr sz="1600" b="1">
                <a:solidFill>
                  <a:srgbClr val="B8C600"/>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dirty="0"/>
              <a:t>Modifier le style des sous-titres du masque</a:t>
            </a:r>
          </a:p>
        </p:txBody>
      </p:sp>
      <p:pic>
        <p:nvPicPr>
          <p:cNvPr id="5" name="Graphique 4">
            <a:extLst>
              <a:ext uri="{FF2B5EF4-FFF2-40B4-BE49-F238E27FC236}">
                <a16:creationId xmlns:a16="http://schemas.microsoft.com/office/drawing/2014/main" id="{BDE9EABF-02C2-4723-89E3-C69A19BA76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9701" y="4027844"/>
            <a:ext cx="971550" cy="654929"/>
          </a:xfrm>
          <a:prstGeom prst="rect">
            <a:avLst/>
          </a:prstGeom>
        </p:spPr>
      </p:pic>
      <p:sp>
        <p:nvSpPr>
          <p:cNvPr id="15" name="Titre 1">
            <a:extLst>
              <a:ext uri="{FF2B5EF4-FFF2-40B4-BE49-F238E27FC236}">
                <a16:creationId xmlns:a16="http://schemas.microsoft.com/office/drawing/2014/main" id="{9C3825FA-E907-4229-8D07-EAFBC89A5C7F}"/>
              </a:ext>
            </a:extLst>
          </p:cNvPr>
          <p:cNvSpPr>
            <a:spLocks noGrp="1"/>
          </p:cNvSpPr>
          <p:nvPr>
            <p:ph type="ctrTitle" hasCustomPrompt="1"/>
          </p:nvPr>
        </p:nvSpPr>
        <p:spPr>
          <a:xfrm>
            <a:off x="4102100" y="841772"/>
            <a:ext cx="4114800" cy="1790700"/>
          </a:xfrm>
        </p:spPr>
        <p:txBody>
          <a:bodyPr anchor="b">
            <a:normAutofit/>
          </a:bodyPr>
          <a:lstStyle>
            <a:lvl1pPr algn="l">
              <a:defRPr sz="4000" b="1" baseline="0">
                <a:solidFill>
                  <a:srgbClr val="524E5B"/>
                </a:solidFill>
                <a:latin typeface="+mj-lt"/>
              </a:defRPr>
            </a:lvl1pPr>
          </a:lstStyle>
          <a:p>
            <a:r>
              <a:rPr lang="fr-FR" dirty="0"/>
              <a:t>Modifier le texte</a:t>
            </a:r>
          </a:p>
        </p:txBody>
      </p:sp>
    </p:spTree>
    <p:extLst>
      <p:ext uri="{BB962C8B-B14F-4D97-AF65-F5344CB8AC3E}">
        <p14:creationId xmlns:p14="http://schemas.microsoft.com/office/powerpoint/2010/main" val="80661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8"/>
            <a:ext cx="7886700" cy="362526"/>
          </a:xfrm>
        </p:spPr>
        <p:txBody>
          <a:bodyPr>
            <a:noAutofit/>
          </a:bodyPr>
          <a:lstStyle>
            <a:lvl1pPr>
              <a:defRPr sz="2000" b="1">
                <a:solidFill>
                  <a:srgbClr val="B8C600"/>
                </a:solidFill>
              </a:defRPr>
            </a:lvl1pPr>
          </a:lstStyle>
          <a:p>
            <a:r>
              <a:rPr lang="fr-FR" dirty="0"/>
              <a:t>Modifiez le style du titre</a:t>
            </a:r>
          </a:p>
        </p:txBody>
      </p:sp>
      <p:sp>
        <p:nvSpPr>
          <p:cNvPr id="3" name="Espace réservé du contenu 2"/>
          <p:cNvSpPr>
            <a:spLocks noGrp="1"/>
          </p:cNvSpPr>
          <p:nvPr>
            <p:ph idx="1"/>
          </p:nvPr>
        </p:nvSpPr>
        <p:spPr>
          <a:xfrm>
            <a:off x="628650" y="794671"/>
            <a:ext cx="7886700" cy="3766967"/>
          </a:xfrm>
        </p:spPr>
        <p:txBody>
          <a:bodyPr/>
          <a:lstStyle>
            <a:lvl1pPr>
              <a:defRPr sz="1600">
                <a:latin typeface="+mn-lt"/>
              </a:defRPr>
            </a:lvl1pPr>
            <a:lvl2pPr>
              <a:defRPr sz="1400">
                <a:solidFill>
                  <a:srgbClr val="726E7B"/>
                </a:solidFill>
                <a:latin typeface="+mn-lt"/>
              </a:defRPr>
            </a:lvl2pPr>
            <a:lvl3pPr>
              <a:defRPr sz="1200">
                <a:solidFill>
                  <a:srgbClr val="726E7B"/>
                </a:solidFill>
                <a:latin typeface="+mn-lt"/>
              </a:defRPr>
            </a:lvl3pPr>
            <a:lvl4pPr>
              <a:defRPr sz="1100">
                <a:solidFill>
                  <a:srgbClr val="726E7B"/>
                </a:solidFill>
                <a:latin typeface="+mn-lt"/>
              </a:defRPr>
            </a:lvl4pPr>
            <a:lvl5pPr>
              <a:defRPr sz="1100">
                <a:solidFill>
                  <a:srgbClr val="726E7B"/>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3183" y="4719934"/>
            <a:ext cx="483612" cy="341752"/>
          </a:xfrm>
          <a:prstGeom prst="rect">
            <a:avLst/>
          </a:prstGeom>
        </p:spPr>
      </p:pic>
      <p:sp>
        <p:nvSpPr>
          <p:cNvPr id="10" name="Rectangle 9">
            <a:extLst>
              <a:ext uri="{FF2B5EF4-FFF2-40B4-BE49-F238E27FC236}">
                <a16:creationId xmlns:a16="http://schemas.microsoft.com/office/drawing/2014/main" id="{F57F714F-360B-4E2D-BEC3-4F2C5B2E75C5}"/>
              </a:ext>
            </a:extLst>
          </p:cNvPr>
          <p:cNvSpPr/>
          <p:nvPr userDrawn="1"/>
        </p:nvSpPr>
        <p:spPr>
          <a:xfrm>
            <a:off x="0" y="4997451"/>
            <a:ext cx="2197099" cy="143610"/>
          </a:xfrm>
          <a:prstGeom prst="rect">
            <a:avLst/>
          </a:prstGeom>
          <a:solidFill>
            <a:srgbClr val="524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D8C640D-4ADB-4615-81A0-66F156DA3356}"/>
              </a:ext>
            </a:extLst>
          </p:cNvPr>
          <p:cNvSpPr/>
          <p:nvPr userDrawn="1"/>
        </p:nvSpPr>
        <p:spPr>
          <a:xfrm>
            <a:off x="2197099" y="4997450"/>
            <a:ext cx="6946901" cy="143610"/>
          </a:xfrm>
          <a:prstGeom prst="rect">
            <a:avLst/>
          </a:prstGeom>
          <a:gradFill flip="none" rotWithShape="1">
            <a:gsLst>
              <a:gs pos="0">
                <a:srgbClr val="C6D406">
                  <a:shade val="30000"/>
                  <a:satMod val="115000"/>
                </a:srgbClr>
              </a:gs>
              <a:gs pos="50000">
                <a:srgbClr val="C6D406">
                  <a:shade val="67500"/>
                  <a:satMod val="115000"/>
                </a:srgbClr>
              </a:gs>
              <a:gs pos="100000">
                <a:srgbClr val="C6D40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62C8ABC3-801A-42F8-9FF5-BBC416AAEE0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18248" y="4645175"/>
            <a:ext cx="633482" cy="427035"/>
          </a:xfrm>
          <a:prstGeom prst="rect">
            <a:avLst/>
          </a:prstGeom>
        </p:spPr>
      </p:pic>
    </p:spTree>
    <p:extLst>
      <p:ext uri="{BB962C8B-B14F-4D97-AF65-F5344CB8AC3E}">
        <p14:creationId xmlns:p14="http://schemas.microsoft.com/office/powerpoint/2010/main" val="260466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C5E707-C77D-4C4C-AB9F-65540DA3D70B}"/>
              </a:ext>
            </a:extLst>
          </p:cNvPr>
          <p:cNvSpPr/>
          <p:nvPr userDrawn="1"/>
        </p:nvSpPr>
        <p:spPr>
          <a:xfrm>
            <a:off x="0" y="0"/>
            <a:ext cx="9144000" cy="4997450"/>
          </a:xfrm>
          <a:prstGeom prst="rect">
            <a:avLst/>
          </a:prstGeom>
          <a:pattFill prst="pct10">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23888" y="1282308"/>
            <a:ext cx="7886700" cy="2139553"/>
          </a:xfrm>
        </p:spPr>
        <p:txBody>
          <a:bodyPr anchor="b">
            <a:normAutofit/>
          </a:bodyPr>
          <a:lstStyle>
            <a:lvl1pPr>
              <a:defRPr sz="3600" b="1">
                <a:solidFill>
                  <a:srgbClr val="B8C600"/>
                </a:solidFill>
                <a:latin typeface="+mn-lt"/>
              </a:defRPr>
            </a:lvl1pPr>
          </a:lstStyle>
          <a:p>
            <a:r>
              <a:rPr lang="fr-FR" dirty="0"/>
              <a:t>Modifiez le style du titre</a:t>
            </a:r>
          </a:p>
        </p:txBody>
      </p:sp>
      <p:sp>
        <p:nvSpPr>
          <p:cNvPr id="3" name="Espace réservé du texte 2"/>
          <p:cNvSpPr>
            <a:spLocks noGrp="1"/>
          </p:cNvSpPr>
          <p:nvPr>
            <p:ph type="body" idx="1"/>
          </p:nvPr>
        </p:nvSpPr>
        <p:spPr>
          <a:xfrm>
            <a:off x="623888" y="3442102"/>
            <a:ext cx="7886700" cy="1125140"/>
          </a:xfrm>
        </p:spPr>
        <p:txBody>
          <a:bodyPr>
            <a:normAutofit/>
          </a:bodyPr>
          <a:lstStyle>
            <a:lvl1pPr marL="0" indent="0">
              <a:buNone/>
              <a:defRPr sz="1600">
                <a:solidFill>
                  <a:srgbClr val="524E5B"/>
                </a:solidFill>
                <a:latin typeface="+mn-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fr-FR" dirty="0"/>
              <a:t>Modifier les styles du texte du masque</a:t>
            </a:r>
          </a:p>
        </p:txBody>
      </p:sp>
      <p:sp>
        <p:nvSpPr>
          <p:cNvPr id="12" name="Rectangle 11">
            <a:extLst>
              <a:ext uri="{FF2B5EF4-FFF2-40B4-BE49-F238E27FC236}">
                <a16:creationId xmlns:a16="http://schemas.microsoft.com/office/drawing/2014/main" id="{FDE4B83A-B244-4075-82F2-4B6B3B330531}"/>
              </a:ext>
            </a:extLst>
          </p:cNvPr>
          <p:cNvSpPr/>
          <p:nvPr userDrawn="1"/>
        </p:nvSpPr>
        <p:spPr>
          <a:xfrm>
            <a:off x="0" y="4997451"/>
            <a:ext cx="2197099" cy="143610"/>
          </a:xfrm>
          <a:prstGeom prst="rect">
            <a:avLst/>
          </a:prstGeom>
          <a:solidFill>
            <a:srgbClr val="524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2E7B8D7-E0FC-49B9-AAED-DB4113613D13}"/>
              </a:ext>
            </a:extLst>
          </p:cNvPr>
          <p:cNvSpPr/>
          <p:nvPr userDrawn="1"/>
        </p:nvSpPr>
        <p:spPr>
          <a:xfrm>
            <a:off x="2197099" y="4997450"/>
            <a:ext cx="6946901" cy="143610"/>
          </a:xfrm>
          <a:prstGeom prst="rect">
            <a:avLst/>
          </a:prstGeom>
          <a:gradFill flip="none" rotWithShape="1">
            <a:gsLst>
              <a:gs pos="0">
                <a:srgbClr val="C6D406">
                  <a:shade val="30000"/>
                  <a:satMod val="115000"/>
                </a:srgbClr>
              </a:gs>
              <a:gs pos="50000">
                <a:srgbClr val="C6D406">
                  <a:shade val="67500"/>
                  <a:satMod val="115000"/>
                </a:srgbClr>
              </a:gs>
              <a:gs pos="100000">
                <a:srgbClr val="C6D40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Graphique 14">
            <a:extLst>
              <a:ext uri="{FF2B5EF4-FFF2-40B4-BE49-F238E27FC236}">
                <a16:creationId xmlns:a16="http://schemas.microsoft.com/office/drawing/2014/main" id="{802C9201-2CA5-4478-9C05-31684A4882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18248" y="4645175"/>
            <a:ext cx="633482" cy="427035"/>
          </a:xfrm>
          <a:prstGeom prst="rect">
            <a:avLst/>
          </a:prstGeom>
        </p:spPr>
      </p:pic>
    </p:spTree>
    <p:extLst>
      <p:ext uri="{BB962C8B-B14F-4D97-AF65-F5344CB8AC3E}">
        <p14:creationId xmlns:p14="http://schemas.microsoft.com/office/powerpoint/2010/main" val="345107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7"/>
            <a:ext cx="7886700" cy="362527"/>
          </a:xfrm>
        </p:spPr>
        <p:txBody>
          <a:bodyPr>
            <a:noAutofit/>
          </a:bodyPr>
          <a:lstStyle>
            <a:lvl1pPr>
              <a:defRPr sz="2400" b="1">
                <a:solidFill>
                  <a:srgbClr val="B8C600"/>
                </a:solidFill>
                <a:latin typeface="+mn-lt"/>
              </a:defRPr>
            </a:lvl1pPr>
          </a:lstStyle>
          <a:p>
            <a:r>
              <a:rPr lang="fr-FR" dirty="0"/>
              <a:t>Modifiez le style du titre</a:t>
            </a:r>
          </a:p>
        </p:txBody>
      </p:sp>
      <p:sp>
        <p:nvSpPr>
          <p:cNvPr id="3" name="Espace réservé du contenu 2"/>
          <p:cNvSpPr>
            <a:spLocks noGrp="1"/>
          </p:cNvSpPr>
          <p:nvPr>
            <p:ph sz="half" idx="1"/>
          </p:nvPr>
        </p:nvSpPr>
        <p:spPr>
          <a:xfrm>
            <a:off x="628650" y="794671"/>
            <a:ext cx="3886200" cy="3758795"/>
          </a:xfrm>
        </p:spPr>
        <p:txBody>
          <a:bodyPr/>
          <a:lstStyle>
            <a:lvl1pPr>
              <a:defRPr sz="1800">
                <a:solidFill>
                  <a:srgbClr val="524E5B"/>
                </a:solidFill>
                <a:latin typeface="+mn-lt"/>
              </a:defRPr>
            </a:lvl1pPr>
            <a:lvl2pPr>
              <a:defRPr sz="1400">
                <a:solidFill>
                  <a:srgbClr val="524E5B"/>
                </a:solidFill>
                <a:latin typeface="+mn-lt"/>
              </a:defRPr>
            </a:lvl2pPr>
            <a:lvl3pPr>
              <a:defRPr sz="1200">
                <a:solidFill>
                  <a:srgbClr val="524E5B"/>
                </a:solidFill>
                <a:latin typeface="+mn-lt"/>
              </a:defRPr>
            </a:lvl3pPr>
            <a:lvl4pPr>
              <a:defRPr sz="1100">
                <a:solidFill>
                  <a:srgbClr val="524E5B"/>
                </a:solidFill>
                <a:latin typeface="+mn-lt"/>
              </a:defRPr>
            </a:lvl4pPr>
            <a:lvl5pPr>
              <a:defRPr sz="1100">
                <a:solidFill>
                  <a:srgbClr val="524E5B"/>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29150" y="794671"/>
            <a:ext cx="3886200" cy="3758795"/>
          </a:xfrm>
        </p:spPr>
        <p:txBody>
          <a:bodyPr/>
          <a:lstStyle>
            <a:lvl1pPr>
              <a:defRPr sz="1800">
                <a:solidFill>
                  <a:srgbClr val="524E5B"/>
                </a:solidFill>
                <a:latin typeface="+mn-lt"/>
              </a:defRPr>
            </a:lvl1pPr>
            <a:lvl2pPr>
              <a:defRPr sz="1400">
                <a:solidFill>
                  <a:srgbClr val="524E5B"/>
                </a:solidFill>
                <a:latin typeface="+mn-lt"/>
              </a:defRPr>
            </a:lvl2pPr>
            <a:lvl3pPr>
              <a:defRPr sz="1200">
                <a:solidFill>
                  <a:srgbClr val="524E5B"/>
                </a:solidFill>
                <a:latin typeface="+mn-lt"/>
              </a:defRPr>
            </a:lvl3pPr>
            <a:lvl4pPr>
              <a:defRPr sz="1100">
                <a:solidFill>
                  <a:srgbClr val="524E5B"/>
                </a:solidFill>
                <a:latin typeface="+mn-lt"/>
              </a:defRPr>
            </a:lvl4pPr>
            <a:lvl5pPr>
              <a:defRPr sz="1100">
                <a:solidFill>
                  <a:srgbClr val="524E5B"/>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2" name="Connecteur droit 11"/>
          <p:cNvCxnSpPr/>
          <p:nvPr userDrawn="1"/>
        </p:nvCxnSpPr>
        <p:spPr>
          <a:xfrm>
            <a:off x="378942" y="636374"/>
            <a:ext cx="8369643" cy="0"/>
          </a:xfrm>
          <a:prstGeom prst="line">
            <a:avLst/>
          </a:prstGeom>
          <a:ln>
            <a:solidFill>
              <a:srgbClr val="C5D3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F3D4C1F-0C27-4C12-A574-ED8253D9CDC4}"/>
              </a:ext>
            </a:extLst>
          </p:cNvPr>
          <p:cNvSpPr/>
          <p:nvPr userDrawn="1"/>
        </p:nvSpPr>
        <p:spPr>
          <a:xfrm>
            <a:off x="0" y="4997451"/>
            <a:ext cx="2197099" cy="143610"/>
          </a:xfrm>
          <a:prstGeom prst="rect">
            <a:avLst/>
          </a:prstGeom>
          <a:solidFill>
            <a:srgbClr val="524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A81CDEC2-08E4-4E8A-835D-169CDA861534}"/>
              </a:ext>
            </a:extLst>
          </p:cNvPr>
          <p:cNvSpPr/>
          <p:nvPr userDrawn="1"/>
        </p:nvSpPr>
        <p:spPr>
          <a:xfrm>
            <a:off x="2197099" y="4997450"/>
            <a:ext cx="6946901" cy="143610"/>
          </a:xfrm>
          <a:prstGeom prst="rect">
            <a:avLst/>
          </a:prstGeom>
          <a:gradFill flip="none" rotWithShape="1">
            <a:gsLst>
              <a:gs pos="0">
                <a:srgbClr val="C6D406">
                  <a:shade val="30000"/>
                  <a:satMod val="115000"/>
                </a:srgbClr>
              </a:gs>
              <a:gs pos="50000">
                <a:srgbClr val="C6D406">
                  <a:shade val="67500"/>
                  <a:satMod val="115000"/>
                </a:srgbClr>
              </a:gs>
              <a:gs pos="100000">
                <a:srgbClr val="C6D40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Graphique 16">
            <a:extLst>
              <a:ext uri="{FF2B5EF4-FFF2-40B4-BE49-F238E27FC236}">
                <a16:creationId xmlns:a16="http://schemas.microsoft.com/office/drawing/2014/main" id="{EE2C947E-B6FE-43EC-A18B-81C0FB3B33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18248" y="4645175"/>
            <a:ext cx="633482" cy="427035"/>
          </a:xfrm>
          <a:prstGeom prst="rect">
            <a:avLst/>
          </a:prstGeom>
        </p:spPr>
      </p:pic>
    </p:spTree>
    <p:extLst>
      <p:ext uri="{BB962C8B-B14F-4D97-AF65-F5344CB8AC3E}">
        <p14:creationId xmlns:p14="http://schemas.microsoft.com/office/powerpoint/2010/main" val="126534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362527"/>
          </a:xfrm>
        </p:spPr>
        <p:txBody>
          <a:bodyPr>
            <a:noAutofit/>
          </a:bodyPr>
          <a:lstStyle>
            <a:lvl1pPr>
              <a:defRPr sz="2000" b="1">
                <a:solidFill>
                  <a:srgbClr val="B8C600"/>
                </a:solidFill>
                <a:latin typeface="+mn-lt"/>
              </a:defRPr>
            </a:lvl1pPr>
          </a:lstStyle>
          <a:p>
            <a:r>
              <a:rPr lang="fr-FR" dirty="0"/>
              <a:t>Modifiez le style du titre</a:t>
            </a:r>
          </a:p>
        </p:txBody>
      </p:sp>
      <p:sp>
        <p:nvSpPr>
          <p:cNvPr id="3" name="Espace réservé du texte 2"/>
          <p:cNvSpPr>
            <a:spLocks noGrp="1"/>
          </p:cNvSpPr>
          <p:nvPr>
            <p:ph type="body" idx="1"/>
          </p:nvPr>
        </p:nvSpPr>
        <p:spPr>
          <a:xfrm>
            <a:off x="629842" y="797494"/>
            <a:ext cx="3868340" cy="617934"/>
          </a:xfrm>
        </p:spPr>
        <p:txBody>
          <a:bodyPr anchor="b">
            <a:normAutofit/>
          </a:bodyPr>
          <a:lstStyle>
            <a:lvl1pPr marL="0" indent="0">
              <a:buNone/>
              <a:defRPr sz="1400" b="1">
                <a:solidFill>
                  <a:srgbClr val="524E5A"/>
                </a:solidFill>
                <a:latin typeface="+mn-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dirty="0"/>
              <a:t>Modifier les styles du texte du masque</a:t>
            </a:r>
          </a:p>
        </p:txBody>
      </p:sp>
      <p:sp>
        <p:nvSpPr>
          <p:cNvPr id="4" name="Espace réservé du contenu 3"/>
          <p:cNvSpPr>
            <a:spLocks noGrp="1"/>
          </p:cNvSpPr>
          <p:nvPr>
            <p:ph sz="half" idx="2"/>
          </p:nvPr>
        </p:nvSpPr>
        <p:spPr>
          <a:xfrm>
            <a:off x="629842" y="1415428"/>
            <a:ext cx="3868340" cy="3146210"/>
          </a:xfrm>
        </p:spPr>
        <p:txBody>
          <a:bodyPr/>
          <a:lstStyle>
            <a:lvl1pPr>
              <a:defRPr sz="1800">
                <a:latin typeface="+mn-lt"/>
              </a:defRPr>
            </a:lvl1pPr>
            <a:lvl2pPr>
              <a:defRPr sz="1400">
                <a:solidFill>
                  <a:srgbClr val="726E7B"/>
                </a:solidFill>
                <a:latin typeface="+mn-lt"/>
              </a:defRPr>
            </a:lvl2pPr>
            <a:lvl3pPr>
              <a:defRPr sz="1200">
                <a:solidFill>
                  <a:srgbClr val="726E7B"/>
                </a:solidFill>
                <a:latin typeface="+mn-lt"/>
              </a:defRPr>
            </a:lvl3pPr>
            <a:lvl4pPr>
              <a:defRPr sz="1100">
                <a:solidFill>
                  <a:srgbClr val="726E7B"/>
                </a:solidFill>
                <a:latin typeface="+mn-lt"/>
              </a:defRPr>
            </a:lvl4pPr>
            <a:lvl5pPr>
              <a:defRPr sz="1100">
                <a:solidFill>
                  <a:srgbClr val="726E7B"/>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29153" y="797494"/>
            <a:ext cx="3887391" cy="617934"/>
          </a:xfrm>
        </p:spPr>
        <p:txBody>
          <a:bodyPr anchor="b">
            <a:normAutofit/>
          </a:bodyPr>
          <a:lstStyle>
            <a:lvl1pPr marL="0" indent="0">
              <a:buNone/>
              <a:defRPr sz="1400" b="1">
                <a:solidFill>
                  <a:srgbClr val="524E5A"/>
                </a:solidFill>
                <a:latin typeface="+mn-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dirty="0"/>
              <a:t>Modifier les styles du texte du masque</a:t>
            </a:r>
          </a:p>
        </p:txBody>
      </p:sp>
      <p:sp>
        <p:nvSpPr>
          <p:cNvPr id="6" name="Espace réservé du contenu 5"/>
          <p:cNvSpPr>
            <a:spLocks noGrp="1"/>
          </p:cNvSpPr>
          <p:nvPr>
            <p:ph sz="quarter" idx="4"/>
          </p:nvPr>
        </p:nvSpPr>
        <p:spPr>
          <a:xfrm>
            <a:off x="4629153" y="1415428"/>
            <a:ext cx="3887391" cy="3146210"/>
          </a:xfrm>
        </p:spPr>
        <p:txBody>
          <a:bodyPr/>
          <a:lstStyle>
            <a:lvl1pPr>
              <a:defRPr sz="1800">
                <a:latin typeface="+mn-lt"/>
              </a:defRPr>
            </a:lvl1pPr>
            <a:lvl2pPr>
              <a:defRPr sz="1400">
                <a:solidFill>
                  <a:srgbClr val="726E7B"/>
                </a:solidFill>
                <a:latin typeface="+mn-lt"/>
              </a:defRPr>
            </a:lvl2pPr>
            <a:lvl3pPr>
              <a:defRPr sz="1200">
                <a:solidFill>
                  <a:srgbClr val="726E7B"/>
                </a:solidFill>
                <a:latin typeface="+mn-lt"/>
              </a:defRPr>
            </a:lvl3pPr>
            <a:lvl4pPr>
              <a:defRPr sz="1100">
                <a:solidFill>
                  <a:srgbClr val="726E7B"/>
                </a:solidFill>
                <a:latin typeface="+mn-lt"/>
              </a:defRPr>
            </a:lvl4pPr>
            <a:lvl5pPr>
              <a:defRPr sz="1100">
                <a:solidFill>
                  <a:srgbClr val="726E7B"/>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Rectangle 15">
            <a:extLst>
              <a:ext uri="{FF2B5EF4-FFF2-40B4-BE49-F238E27FC236}">
                <a16:creationId xmlns:a16="http://schemas.microsoft.com/office/drawing/2014/main" id="{78641C03-A0E0-485B-800A-FF1B193C68D8}"/>
              </a:ext>
            </a:extLst>
          </p:cNvPr>
          <p:cNvSpPr/>
          <p:nvPr userDrawn="1"/>
        </p:nvSpPr>
        <p:spPr>
          <a:xfrm>
            <a:off x="0" y="4997451"/>
            <a:ext cx="2197099" cy="143610"/>
          </a:xfrm>
          <a:prstGeom prst="rect">
            <a:avLst/>
          </a:prstGeom>
          <a:solidFill>
            <a:srgbClr val="524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77D3A353-3C92-4E0F-98CE-E214D4B452AC}"/>
              </a:ext>
            </a:extLst>
          </p:cNvPr>
          <p:cNvSpPr/>
          <p:nvPr userDrawn="1"/>
        </p:nvSpPr>
        <p:spPr>
          <a:xfrm>
            <a:off x="2197099" y="4997450"/>
            <a:ext cx="6946901" cy="143610"/>
          </a:xfrm>
          <a:prstGeom prst="rect">
            <a:avLst/>
          </a:prstGeom>
          <a:gradFill flip="none" rotWithShape="1">
            <a:gsLst>
              <a:gs pos="0">
                <a:srgbClr val="C6D406">
                  <a:shade val="30000"/>
                  <a:satMod val="115000"/>
                </a:srgbClr>
              </a:gs>
              <a:gs pos="50000">
                <a:srgbClr val="C6D406">
                  <a:shade val="67500"/>
                  <a:satMod val="115000"/>
                </a:srgbClr>
              </a:gs>
              <a:gs pos="100000">
                <a:srgbClr val="C6D40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Graphique 18">
            <a:extLst>
              <a:ext uri="{FF2B5EF4-FFF2-40B4-BE49-F238E27FC236}">
                <a16:creationId xmlns:a16="http://schemas.microsoft.com/office/drawing/2014/main" id="{C02C3EC5-C84B-47DC-9F3A-E9732E45EC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18248" y="4645175"/>
            <a:ext cx="633482" cy="427035"/>
          </a:xfrm>
          <a:prstGeom prst="rect">
            <a:avLst/>
          </a:prstGeom>
        </p:spPr>
      </p:pic>
    </p:spTree>
    <p:extLst>
      <p:ext uri="{BB962C8B-B14F-4D97-AF65-F5344CB8AC3E}">
        <p14:creationId xmlns:p14="http://schemas.microsoft.com/office/powerpoint/2010/main" val="81576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53D7E5-2847-496A-9E6F-4039E7E7D6C1}"/>
              </a:ext>
            </a:extLst>
          </p:cNvPr>
          <p:cNvSpPr/>
          <p:nvPr userDrawn="1"/>
        </p:nvSpPr>
        <p:spPr>
          <a:xfrm>
            <a:off x="0" y="4997451"/>
            <a:ext cx="2197099" cy="143610"/>
          </a:xfrm>
          <a:prstGeom prst="rect">
            <a:avLst/>
          </a:prstGeom>
          <a:solidFill>
            <a:srgbClr val="524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BCF4E055-8FEB-43CC-80F9-58B2225488BF}"/>
              </a:ext>
            </a:extLst>
          </p:cNvPr>
          <p:cNvSpPr/>
          <p:nvPr userDrawn="1"/>
        </p:nvSpPr>
        <p:spPr>
          <a:xfrm>
            <a:off x="2197099" y="4997450"/>
            <a:ext cx="6946901" cy="143610"/>
          </a:xfrm>
          <a:prstGeom prst="rect">
            <a:avLst/>
          </a:prstGeom>
          <a:gradFill flip="none" rotWithShape="1">
            <a:gsLst>
              <a:gs pos="0">
                <a:srgbClr val="C6D406">
                  <a:shade val="30000"/>
                  <a:satMod val="115000"/>
                </a:srgbClr>
              </a:gs>
              <a:gs pos="50000">
                <a:srgbClr val="C6D406">
                  <a:shade val="67500"/>
                  <a:satMod val="115000"/>
                </a:srgbClr>
              </a:gs>
              <a:gs pos="100000">
                <a:srgbClr val="C6D40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049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713603"/>
          </a:xfrm>
        </p:spPr>
        <p:txBody>
          <a:bodyPr anchor="b">
            <a:normAutofit/>
          </a:bodyPr>
          <a:lstStyle>
            <a:lvl1pPr>
              <a:defRPr sz="2000" b="1">
                <a:solidFill>
                  <a:srgbClr val="B8C600"/>
                </a:solidFill>
                <a:latin typeface="+mn-lt"/>
              </a:defRPr>
            </a:lvl1pPr>
          </a:lstStyle>
          <a:p>
            <a:r>
              <a:rPr lang="fr-FR" dirty="0"/>
              <a:t>Modifiez le style du titre</a:t>
            </a:r>
          </a:p>
        </p:txBody>
      </p:sp>
      <p:sp>
        <p:nvSpPr>
          <p:cNvPr id="3" name="Espace réservé du contenu 2"/>
          <p:cNvSpPr>
            <a:spLocks noGrp="1"/>
          </p:cNvSpPr>
          <p:nvPr>
            <p:ph idx="1"/>
          </p:nvPr>
        </p:nvSpPr>
        <p:spPr>
          <a:xfrm>
            <a:off x="3887391" y="740573"/>
            <a:ext cx="4629150" cy="3655219"/>
          </a:xfrm>
        </p:spPr>
        <p:txBody>
          <a:bodyPr/>
          <a:lstStyle>
            <a:lvl1pPr>
              <a:defRPr sz="1800">
                <a:solidFill>
                  <a:srgbClr val="524E5B"/>
                </a:solidFill>
                <a:latin typeface="+mn-lt"/>
              </a:defRPr>
            </a:lvl1pPr>
            <a:lvl2pPr>
              <a:defRPr sz="1800">
                <a:solidFill>
                  <a:srgbClr val="524E5B"/>
                </a:solidFill>
                <a:latin typeface="+mn-lt"/>
              </a:defRPr>
            </a:lvl2pPr>
            <a:lvl3pPr>
              <a:defRPr sz="1400">
                <a:solidFill>
                  <a:srgbClr val="524E5B"/>
                </a:solidFill>
                <a:latin typeface="+mn-lt"/>
              </a:defRPr>
            </a:lvl3pPr>
            <a:lvl4pPr>
              <a:defRPr sz="1200">
                <a:solidFill>
                  <a:srgbClr val="524E5B"/>
                </a:solidFill>
                <a:latin typeface="+mn-lt"/>
              </a:defRPr>
            </a:lvl4pPr>
            <a:lvl5pPr>
              <a:defRPr sz="1200">
                <a:solidFill>
                  <a:srgbClr val="524E5B"/>
                </a:solidFill>
                <a:latin typeface="+mn-lt"/>
              </a:defRPr>
            </a:lvl5pPr>
            <a:lvl6pPr>
              <a:defRPr sz="1500"/>
            </a:lvl6pPr>
            <a:lvl7pPr>
              <a:defRPr sz="1500"/>
            </a:lvl7pPr>
            <a:lvl8pPr>
              <a:defRPr sz="1500"/>
            </a:lvl8pPr>
            <a:lvl9pPr>
              <a:defRPr sz="15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29841" y="1105930"/>
            <a:ext cx="2949178" cy="3295811"/>
          </a:xfrm>
        </p:spPr>
        <p:txBody>
          <a:bodyPr>
            <a:normAutofit/>
          </a:bodyPr>
          <a:lstStyle>
            <a:lvl1pPr marL="0" indent="0">
              <a:buNone/>
              <a:defRPr sz="1100">
                <a:solidFill>
                  <a:srgbClr val="524E5B"/>
                </a:solidFill>
                <a:latin typeface="+mn-lt"/>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fr-FR" dirty="0"/>
              <a:t>Modifier les styles du texte du masque</a:t>
            </a:r>
          </a:p>
        </p:txBody>
      </p:sp>
      <p:sp>
        <p:nvSpPr>
          <p:cNvPr id="13" name="Rectangle 12">
            <a:extLst>
              <a:ext uri="{FF2B5EF4-FFF2-40B4-BE49-F238E27FC236}">
                <a16:creationId xmlns:a16="http://schemas.microsoft.com/office/drawing/2014/main" id="{AB77A946-54BD-4FA4-94E7-7DA0883F73DA}"/>
              </a:ext>
            </a:extLst>
          </p:cNvPr>
          <p:cNvSpPr/>
          <p:nvPr userDrawn="1"/>
        </p:nvSpPr>
        <p:spPr>
          <a:xfrm>
            <a:off x="0" y="4997451"/>
            <a:ext cx="2197099" cy="143610"/>
          </a:xfrm>
          <a:prstGeom prst="rect">
            <a:avLst/>
          </a:prstGeom>
          <a:solidFill>
            <a:srgbClr val="524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1C80053-21D2-4607-AB8B-F7E4757FB03F}"/>
              </a:ext>
            </a:extLst>
          </p:cNvPr>
          <p:cNvSpPr/>
          <p:nvPr userDrawn="1"/>
        </p:nvSpPr>
        <p:spPr>
          <a:xfrm>
            <a:off x="2197099" y="4997450"/>
            <a:ext cx="6946901" cy="143610"/>
          </a:xfrm>
          <a:prstGeom prst="rect">
            <a:avLst/>
          </a:prstGeom>
          <a:gradFill flip="none" rotWithShape="1">
            <a:gsLst>
              <a:gs pos="0">
                <a:srgbClr val="C6D406">
                  <a:shade val="30000"/>
                  <a:satMod val="115000"/>
                </a:srgbClr>
              </a:gs>
              <a:gs pos="50000">
                <a:srgbClr val="C6D406">
                  <a:shade val="67500"/>
                  <a:satMod val="115000"/>
                </a:srgbClr>
              </a:gs>
              <a:gs pos="100000">
                <a:srgbClr val="C6D40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Graphique 15">
            <a:extLst>
              <a:ext uri="{FF2B5EF4-FFF2-40B4-BE49-F238E27FC236}">
                <a16:creationId xmlns:a16="http://schemas.microsoft.com/office/drawing/2014/main" id="{66A50682-8C92-43F9-9ED5-2B096CD75B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18248" y="4645175"/>
            <a:ext cx="633482" cy="427035"/>
          </a:xfrm>
          <a:prstGeom prst="rect">
            <a:avLst/>
          </a:prstGeom>
        </p:spPr>
      </p:pic>
    </p:spTree>
    <p:extLst>
      <p:ext uri="{BB962C8B-B14F-4D97-AF65-F5344CB8AC3E}">
        <p14:creationId xmlns:p14="http://schemas.microsoft.com/office/powerpoint/2010/main" val="2541070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28650" y="4767267"/>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F0C1B36-18DB-494D-832D-24AB479399F7}" type="datetimeFigureOut">
              <a:rPr lang="fr-FR" smtClean="0"/>
              <a:t>08/07/2026</a:t>
            </a:fld>
            <a:endParaRPr lang="fr-FR"/>
          </a:p>
        </p:txBody>
      </p:sp>
      <p:sp>
        <p:nvSpPr>
          <p:cNvPr id="5" name="Espace réservé du pied de page 4"/>
          <p:cNvSpPr>
            <a:spLocks noGrp="1"/>
          </p:cNvSpPr>
          <p:nvPr>
            <p:ph type="ftr" sz="quarter" idx="3"/>
          </p:nvPr>
        </p:nvSpPr>
        <p:spPr>
          <a:xfrm>
            <a:off x="3028950" y="4767267"/>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7"/>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2F33D5-8E6E-4602-9696-DC92D0A875A0}" type="slidenum">
              <a:rPr lang="fr-FR" smtClean="0"/>
              <a:t>‹N°›</a:t>
            </a:fld>
            <a:endParaRPr lang="fr-FR"/>
          </a:p>
        </p:txBody>
      </p:sp>
    </p:spTree>
    <p:extLst>
      <p:ext uri="{BB962C8B-B14F-4D97-AF65-F5344CB8AC3E}">
        <p14:creationId xmlns:p14="http://schemas.microsoft.com/office/powerpoint/2010/main" val="4274603822"/>
      </p:ext>
    </p:extLst>
  </p:cSld>
  <p:clrMap bg1="lt1" tx1="dk1" bg2="lt2" tx2="dk2" accent1="accent1" accent2="accent2" accent3="accent3" accent4="accent4" accent5="accent5" accent6="accent6" hlink="hlink" folHlink="folHlink"/>
  <p:sldLayoutIdLst>
    <p:sldLayoutId id="2147483832" r:id="rId1"/>
    <p:sldLayoutId id="2147483837" r:id="rId2"/>
    <p:sldLayoutId id="2147483833" r:id="rId3"/>
    <p:sldLayoutId id="2147483834" r:id="rId4"/>
    <p:sldLayoutId id="2147483835" r:id="rId5"/>
    <p:sldLayoutId id="2147483836" r:id="rId6"/>
    <p:sldLayoutId id="2147483838" r:id="rId7"/>
    <p:sldLayoutId id="2147483839" r:id="rId8"/>
  </p:sldLayoutIdLst>
  <p:txStyles>
    <p:titleStyle>
      <a:lvl1pPr algn="l" defTabSz="685783" rtl="0" eaLnBrk="1" latinLnBrk="0" hangingPunct="1">
        <a:lnSpc>
          <a:spcPct val="90000"/>
        </a:lnSpc>
        <a:spcBef>
          <a:spcPct val="0"/>
        </a:spcBef>
        <a:buNone/>
        <a:defRPr sz="2800" b="1" kern="1200">
          <a:solidFill>
            <a:srgbClr val="B8C600"/>
          </a:solidFill>
          <a:latin typeface="+mn-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000" b="1" kern="1200">
          <a:solidFill>
            <a:srgbClr val="524E5B"/>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600" kern="1200">
          <a:solidFill>
            <a:srgbClr val="524E5B"/>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rgbClr val="524E5B"/>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rgbClr val="524E5B"/>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rgbClr val="524E5B"/>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quimper-cornouaille-developpement.bzh/pdf/feuille-de-route-de-la-strategie-d-attractivite-septembre-201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03_Organisation/Intervenants/Olivier%20Bouba-Olga/CV%20Olivier%20Bouba.docx" TargetMode="External"/><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linkedin.com/in/alexandremonnin/?locale=fr" TargetMode="External"/><Relationship Id="rId5" Type="http://schemas.openxmlformats.org/officeDocument/2006/relationships/hyperlink" Target="../../../03_Organisation/Intervenants/Alexandre%20Monin/CV_Alexandre%20Monnin.docx" TargetMode="External"/><Relationship Id="rId4" Type="http://schemas.openxmlformats.org/officeDocument/2006/relationships/hyperlink" Target="https://www.linkedin.com/in/olivier-bouba-olga-5684451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ur02.safelinks.protection.outlook.com/?url=https%3A%2F%2Fwww.linkedin.com%2Fcompany%2Fchaireanmt%2Fposts%2F%3FfeedView%3Dall&amp;data=05%7C02%7Cemmanuelle.coacolou%40qcd.bzh%7Cd230d344b844471b548708dedb85d376%7C5df27e88439d4990b528a94c52c280bd%7C0%7C0%7C639189565041989428%7CUnknown%7CTWFpbGZsb3d8eyJFbXB0eU1hcGkiOnRydWUsIlYiOiIwLjAuMDAwMCIsIlAiOiJXaW4zMiIsIkFOIjoiTWFpbCIsIldUIjoyfQ%3D%3D%7C0%7C%7C%7C&amp;sdata=c1njDHNA2mFRUAJISaC9xbCCnCjcbIX1JZkkMk5qgW4%3D&amp;reserved=0" TargetMode="External"/><Relationship Id="rId2" Type="http://schemas.openxmlformats.org/officeDocument/2006/relationships/hyperlink" Target="Quimper%20Cornouaille%20D&#233;veloppement%20au%20Place%20Marketing%20Forum%20%5b16&amp;17/04/2026%5d" TargetMode="External"/><Relationship Id="rId1" Type="http://schemas.openxmlformats.org/officeDocument/2006/relationships/slideLayout" Target="../slideLayouts/slideLayout2.xml"/><Relationship Id="rId4" Type="http://schemas.openxmlformats.org/officeDocument/2006/relationships/hyperlink" Target="https://www.linkedin.com/company/chaireanmt/posts/?feedView=al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tilab.bzh/?LArbreAPersonnag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600" dirty="0">
                <a:latin typeface="+mj-lt"/>
              </a:rPr>
              <a:t>Quimper Cornouaille Développement</a:t>
            </a:r>
          </a:p>
        </p:txBody>
      </p:sp>
      <p:sp>
        <p:nvSpPr>
          <p:cNvPr id="3" name="Sous-titre 2"/>
          <p:cNvSpPr>
            <a:spLocks noGrp="1"/>
          </p:cNvSpPr>
          <p:nvPr>
            <p:ph type="subTitle" idx="1"/>
          </p:nvPr>
        </p:nvSpPr>
        <p:spPr>
          <a:xfrm>
            <a:off x="864973" y="2701528"/>
            <a:ext cx="6101883" cy="1241822"/>
          </a:xfrm>
        </p:spPr>
        <p:txBody>
          <a:bodyPr>
            <a:normAutofit/>
          </a:bodyPr>
          <a:lstStyle/>
          <a:p>
            <a:r>
              <a:rPr lang="fr-FR" sz="1800" dirty="0"/>
              <a:t>Réseau des développeurs économiques de Cornouaille</a:t>
            </a:r>
          </a:p>
          <a:p>
            <a:endParaRPr lang="fr-FR" sz="1800" dirty="0">
              <a:solidFill>
                <a:srgbClr val="524E5B"/>
              </a:solidFill>
            </a:endParaRPr>
          </a:p>
          <a:p>
            <a:r>
              <a:rPr lang="fr-FR" sz="1200" b="0" dirty="0">
                <a:solidFill>
                  <a:srgbClr val="524E5B"/>
                </a:solidFill>
              </a:rPr>
              <a:t>3 juillet 2026 - 9h&gt;11h</a:t>
            </a:r>
          </a:p>
        </p:txBody>
      </p:sp>
    </p:spTree>
    <p:extLst>
      <p:ext uri="{BB962C8B-B14F-4D97-AF65-F5344CB8AC3E}">
        <p14:creationId xmlns:p14="http://schemas.microsoft.com/office/powerpoint/2010/main" val="296894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83F864C-1C74-46C6-9DB8-CCA5AC0C8790}"/>
              </a:ext>
            </a:extLst>
          </p:cNvPr>
          <p:cNvSpPr>
            <a:spLocks noGrp="1"/>
          </p:cNvSpPr>
          <p:nvPr>
            <p:ph type="title"/>
          </p:nvPr>
        </p:nvSpPr>
        <p:spPr/>
        <p:txBody>
          <a:bodyPr/>
          <a:lstStyle/>
          <a:p>
            <a:endParaRPr lang="fr-FR"/>
          </a:p>
        </p:txBody>
      </p:sp>
      <p:sp>
        <p:nvSpPr>
          <p:cNvPr id="5" name="Espace réservé du contenu 4">
            <a:extLst>
              <a:ext uri="{FF2B5EF4-FFF2-40B4-BE49-F238E27FC236}">
                <a16:creationId xmlns:a16="http://schemas.microsoft.com/office/drawing/2014/main" id="{788D5C05-F43C-4DCF-AF82-21562B755D33}"/>
              </a:ext>
            </a:extLst>
          </p:cNvPr>
          <p:cNvSpPr>
            <a:spLocks noGrp="1"/>
          </p:cNvSpPr>
          <p:nvPr>
            <p:ph idx="1"/>
          </p:nvPr>
        </p:nvSpPr>
        <p:spPr/>
        <p:txBody>
          <a:bodyPr/>
          <a:lstStyle/>
          <a:p>
            <a:r>
              <a:rPr lang="fr-FR" dirty="0"/>
              <a:t>Trois thématiques questionnées</a:t>
            </a:r>
          </a:p>
          <a:p>
            <a:pPr lvl="1"/>
            <a:r>
              <a:rPr lang="fr-FR" dirty="0"/>
              <a:t>Qualité de vie</a:t>
            </a:r>
          </a:p>
          <a:p>
            <a:pPr lvl="1"/>
            <a:r>
              <a:rPr lang="fr-FR" dirty="0"/>
              <a:t>Aménités économiques</a:t>
            </a:r>
          </a:p>
          <a:p>
            <a:pPr lvl="1"/>
            <a:r>
              <a:rPr lang="fr-FR" dirty="0"/>
              <a:t>Accompagnement des porteurs de projets et des entreprises</a:t>
            </a:r>
          </a:p>
          <a:p>
            <a:pPr lvl="1"/>
            <a:endParaRPr lang="fr-FR" dirty="0"/>
          </a:p>
          <a:p>
            <a:r>
              <a:rPr lang="fr-FR" dirty="0"/>
              <a:t>Trois actions « en propre » et trois actions transversales pour chaque thématique</a:t>
            </a:r>
          </a:p>
          <a:p>
            <a:pPr marL="0" indent="0">
              <a:buNone/>
            </a:pPr>
            <a:endParaRPr lang="fr-FR" dirty="0"/>
          </a:p>
        </p:txBody>
      </p:sp>
    </p:spTree>
    <p:extLst>
      <p:ext uri="{BB962C8B-B14F-4D97-AF65-F5344CB8AC3E}">
        <p14:creationId xmlns:p14="http://schemas.microsoft.com/office/powerpoint/2010/main" val="151083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4549D-09B7-4A2B-A9CD-7C5514CCA4B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D2DA224-4220-4619-B965-4F59726A89A6}"/>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4387D86D-9FEC-470A-AE43-2972DD99D9BC}"/>
              </a:ext>
            </a:extLst>
          </p:cNvPr>
          <p:cNvPicPr>
            <a:picLocks noChangeAspect="1"/>
          </p:cNvPicPr>
          <p:nvPr/>
        </p:nvPicPr>
        <p:blipFill>
          <a:blip r:embed="rId3"/>
          <a:stretch>
            <a:fillRect/>
          </a:stretch>
        </p:blipFill>
        <p:spPr>
          <a:xfrm>
            <a:off x="782320" y="794671"/>
            <a:ext cx="7579360" cy="3564779"/>
          </a:xfrm>
          <a:prstGeom prst="rect">
            <a:avLst/>
          </a:prstGeom>
        </p:spPr>
      </p:pic>
    </p:spTree>
    <p:extLst>
      <p:ext uri="{BB962C8B-B14F-4D97-AF65-F5344CB8AC3E}">
        <p14:creationId xmlns:p14="http://schemas.microsoft.com/office/powerpoint/2010/main" val="227187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358FC-781D-4A5F-AC5C-563BC09332D5}"/>
              </a:ext>
            </a:extLst>
          </p:cNvPr>
          <p:cNvSpPr>
            <a:spLocks noGrp="1"/>
          </p:cNvSpPr>
          <p:nvPr>
            <p:ph type="title"/>
          </p:nvPr>
        </p:nvSpPr>
        <p:spPr/>
        <p:txBody>
          <a:bodyPr/>
          <a:lstStyle/>
          <a:p>
            <a:r>
              <a:rPr lang="fr-FR" dirty="0"/>
              <a:t>Les EPCI interviennent sur l'ensemble des déterminants de l'attractivité</a:t>
            </a:r>
          </a:p>
        </p:txBody>
      </p:sp>
      <p:sp>
        <p:nvSpPr>
          <p:cNvPr id="3" name="Espace réservé du contenu 2">
            <a:extLst>
              <a:ext uri="{FF2B5EF4-FFF2-40B4-BE49-F238E27FC236}">
                <a16:creationId xmlns:a16="http://schemas.microsoft.com/office/drawing/2014/main" id="{E192F45B-1710-4CA2-8B2F-4EBD0F08B6A2}"/>
              </a:ext>
            </a:extLst>
          </p:cNvPr>
          <p:cNvSpPr>
            <a:spLocks noGrp="1"/>
          </p:cNvSpPr>
          <p:nvPr>
            <p:ph idx="1"/>
          </p:nvPr>
        </p:nvSpPr>
        <p:spPr/>
        <p:txBody>
          <a:bodyPr>
            <a:normAutofit/>
          </a:bodyPr>
          <a:lstStyle/>
          <a:p>
            <a:r>
              <a:rPr lang="fr-FR" dirty="0"/>
              <a:t>Constats : </a:t>
            </a:r>
          </a:p>
          <a:p>
            <a:pPr lvl="1"/>
            <a:r>
              <a:rPr lang="fr-FR" dirty="0"/>
              <a:t>La fresque montre que les </a:t>
            </a:r>
            <a:r>
              <a:rPr lang="fr-FR" u="sng" dirty="0"/>
              <a:t>politiques d'attractivité ne se limitent pas au développement économique</a:t>
            </a:r>
            <a:r>
              <a:rPr lang="fr-FR" dirty="0"/>
              <a:t>.  </a:t>
            </a:r>
          </a:p>
          <a:p>
            <a:pPr lvl="1"/>
            <a:r>
              <a:rPr lang="fr-FR" dirty="0"/>
              <a:t>Les EPCI agissent aujourd’hui bien </a:t>
            </a:r>
            <a:r>
              <a:rPr lang="fr-FR" b="1" dirty="0"/>
              <a:t>sur un ensemble de facteurs qui influencent directement la capacité du territoire à attirer </a:t>
            </a:r>
            <a:r>
              <a:rPr lang="fr-FR" dirty="0"/>
              <a:t>et retenir habitants, salariés, entreprises et porteurs de projets.</a:t>
            </a:r>
          </a:p>
          <a:p>
            <a:r>
              <a:rPr lang="fr-FR" dirty="0"/>
              <a:t>Points clés :</a:t>
            </a:r>
          </a:p>
          <a:p>
            <a:pPr lvl="1"/>
            <a:r>
              <a:rPr lang="fr-FR" dirty="0"/>
              <a:t>Cadre de vie et environnement</a:t>
            </a:r>
          </a:p>
          <a:p>
            <a:pPr lvl="1"/>
            <a:r>
              <a:rPr lang="fr-FR" dirty="0"/>
              <a:t>Santé et accès aux services</a:t>
            </a:r>
          </a:p>
          <a:p>
            <a:pPr lvl="1"/>
            <a:r>
              <a:rPr lang="fr-FR" dirty="0"/>
              <a:t>Logement et habitat</a:t>
            </a:r>
          </a:p>
          <a:p>
            <a:pPr lvl="1"/>
            <a:r>
              <a:rPr lang="fr-FR" dirty="0"/>
              <a:t>Mobilités</a:t>
            </a:r>
          </a:p>
          <a:p>
            <a:pPr lvl="1"/>
            <a:r>
              <a:rPr lang="fr-FR" dirty="0"/>
              <a:t>Emploi et compétences</a:t>
            </a:r>
          </a:p>
          <a:p>
            <a:r>
              <a:rPr lang="fr-FR" dirty="0"/>
              <a:t>L'attractivité apparaît déjà comme une politique transversale présente dans la plupart des compétences exercées par les EPCI.</a:t>
            </a:r>
          </a:p>
        </p:txBody>
      </p:sp>
    </p:spTree>
    <p:extLst>
      <p:ext uri="{BB962C8B-B14F-4D97-AF65-F5344CB8AC3E}">
        <p14:creationId xmlns:p14="http://schemas.microsoft.com/office/powerpoint/2010/main" val="124962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EF959-8C46-46DA-96D3-BAACF794829D}"/>
              </a:ext>
            </a:extLst>
          </p:cNvPr>
          <p:cNvSpPr>
            <a:spLocks noGrp="1"/>
          </p:cNvSpPr>
          <p:nvPr>
            <p:ph type="title"/>
          </p:nvPr>
        </p:nvSpPr>
        <p:spPr/>
        <p:txBody>
          <a:bodyPr/>
          <a:lstStyle/>
          <a:p>
            <a:r>
              <a:rPr lang="fr-FR" sz="2400" dirty="0"/>
              <a:t>Cadre de vie : des attentes convergentes</a:t>
            </a:r>
          </a:p>
        </p:txBody>
      </p:sp>
      <p:sp>
        <p:nvSpPr>
          <p:cNvPr id="3" name="Espace réservé du contenu 2">
            <a:extLst>
              <a:ext uri="{FF2B5EF4-FFF2-40B4-BE49-F238E27FC236}">
                <a16:creationId xmlns:a16="http://schemas.microsoft.com/office/drawing/2014/main" id="{D6E5649E-7360-4E2A-833B-D45F8680E60A}"/>
              </a:ext>
            </a:extLst>
          </p:cNvPr>
          <p:cNvSpPr>
            <a:spLocks noGrp="1"/>
          </p:cNvSpPr>
          <p:nvPr>
            <p:ph idx="1"/>
          </p:nvPr>
        </p:nvSpPr>
        <p:spPr>
          <a:xfrm>
            <a:off x="628650" y="794671"/>
            <a:ext cx="5494443" cy="3766967"/>
          </a:xfrm>
        </p:spPr>
        <p:txBody>
          <a:bodyPr>
            <a:normAutofit fontScale="92500" lnSpcReduction="20000"/>
          </a:bodyPr>
          <a:lstStyle/>
          <a:p>
            <a:r>
              <a:rPr lang="fr-FR" b="1" dirty="0"/>
              <a:t>Constats</a:t>
            </a:r>
          </a:p>
          <a:p>
            <a:pPr lvl="1"/>
            <a:r>
              <a:rPr lang="fr-FR" dirty="0"/>
              <a:t>Les actions recensées couvrent un </a:t>
            </a:r>
            <a:r>
              <a:rPr lang="fr-FR" u="sng" dirty="0"/>
              <a:t>spectre large du cadre de vie</a:t>
            </a:r>
            <a:r>
              <a:rPr lang="fr-FR" dirty="0"/>
              <a:t>. </a:t>
            </a:r>
          </a:p>
          <a:p>
            <a:pPr lvl="1"/>
            <a:r>
              <a:rPr lang="fr-FR" dirty="0"/>
              <a:t>Plusieurs thématiques font l'objet d'interventions portées par différents acteurs du territoire. </a:t>
            </a:r>
          </a:p>
          <a:p>
            <a:pPr lvl="1"/>
            <a:r>
              <a:rPr lang="fr-FR" dirty="0"/>
              <a:t>Les initiatives sont principalement conduites à l'</a:t>
            </a:r>
            <a:r>
              <a:rPr lang="fr-FR" u="sng" dirty="0"/>
              <a:t>échelle locale, en fonction des compétences des EPCI</a:t>
            </a:r>
            <a:r>
              <a:rPr lang="fr-FR" dirty="0"/>
              <a:t> et partenaires.</a:t>
            </a:r>
          </a:p>
          <a:p>
            <a:r>
              <a:rPr lang="fr-FR" b="1" dirty="0"/>
              <a:t>Points clés</a:t>
            </a:r>
          </a:p>
          <a:p>
            <a:pPr lvl="1"/>
            <a:r>
              <a:rPr lang="fr-FR" dirty="0"/>
              <a:t>Habitat et logement : rénovation, production de logements, accueil des actifs.</a:t>
            </a:r>
          </a:p>
          <a:p>
            <a:pPr lvl="1"/>
            <a:r>
              <a:rPr lang="fr-FR" dirty="0"/>
              <a:t>Santé : offre de soins, accueil de professionnels, équipements de santé.</a:t>
            </a:r>
          </a:p>
          <a:p>
            <a:pPr lvl="1"/>
            <a:r>
              <a:rPr lang="fr-FR" dirty="0"/>
              <a:t>Mobilités : mobilités douces, desserte ferroviaire et déplacements du quotidien.</a:t>
            </a:r>
          </a:p>
          <a:p>
            <a:pPr lvl="1"/>
            <a:r>
              <a:rPr lang="fr-FR" dirty="0"/>
              <a:t>Environnement et cadre naturel : préservation, valorisation des paysages et des espaces naturels.</a:t>
            </a:r>
          </a:p>
          <a:p>
            <a:pPr lvl="1"/>
            <a:r>
              <a:rPr lang="fr-FR" dirty="0"/>
              <a:t>Services et équipements : culture, loisirs, sport et qualité de vie des habitants.</a:t>
            </a:r>
          </a:p>
          <a:p>
            <a:r>
              <a:rPr lang="fr-FR" b="1" dirty="0"/>
              <a:t>À retenir</a:t>
            </a:r>
          </a:p>
          <a:p>
            <a:pPr lvl="1"/>
            <a:r>
              <a:rPr lang="fr-FR" dirty="0"/>
              <a:t>Le cadre de vie constitue un domaine d'action fortement investi par les collectivités de Cornouaille.</a:t>
            </a:r>
          </a:p>
        </p:txBody>
      </p:sp>
      <p:pic>
        <p:nvPicPr>
          <p:cNvPr id="6" name="Image 5">
            <a:extLst>
              <a:ext uri="{FF2B5EF4-FFF2-40B4-BE49-F238E27FC236}">
                <a16:creationId xmlns:a16="http://schemas.microsoft.com/office/drawing/2014/main" id="{7971B2DD-ED0C-438F-8B4B-83232943EA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0369" y="1584960"/>
            <a:ext cx="2953631" cy="1973580"/>
          </a:xfrm>
          <a:prstGeom prst="rect">
            <a:avLst/>
          </a:prstGeom>
        </p:spPr>
      </p:pic>
    </p:spTree>
    <p:extLst>
      <p:ext uri="{BB962C8B-B14F-4D97-AF65-F5344CB8AC3E}">
        <p14:creationId xmlns:p14="http://schemas.microsoft.com/office/powerpoint/2010/main" val="290536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77BD58-1D27-4E26-B9A3-00629C0F0922}"/>
              </a:ext>
            </a:extLst>
          </p:cNvPr>
          <p:cNvSpPr>
            <a:spLocks noGrp="1"/>
          </p:cNvSpPr>
          <p:nvPr>
            <p:ph type="title"/>
          </p:nvPr>
        </p:nvSpPr>
        <p:spPr/>
        <p:txBody>
          <a:bodyPr/>
          <a:lstStyle/>
          <a:p>
            <a:r>
              <a:rPr lang="fr-FR" dirty="0"/>
              <a:t>Aménités économiques : des leviers mobilisés pour renforcer l'attractivité du territoire</a:t>
            </a:r>
          </a:p>
        </p:txBody>
      </p:sp>
      <p:sp>
        <p:nvSpPr>
          <p:cNvPr id="3" name="Espace réservé du contenu 2">
            <a:extLst>
              <a:ext uri="{FF2B5EF4-FFF2-40B4-BE49-F238E27FC236}">
                <a16:creationId xmlns:a16="http://schemas.microsoft.com/office/drawing/2014/main" id="{FBD905FF-34BA-4F4F-ADCD-CDB3B543B26B}"/>
              </a:ext>
            </a:extLst>
          </p:cNvPr>
          <p:cNvSpPr>
            <a:spLocks noGrp="1"/>
          </p:cNvSpPr>
          <p:nvPr>
            <p:ph idx="1"/>
          </p:nvPr>
        </p:nvSpPr>
        <p:spPr/>
        <p:txBody>
          <a:bodyPr>
            <a:normAutofit fontScale="92500" lnSpcReduction="20000"/>
          </a:bodyPr>
          <a:lstStyle/>
          <a:p>
            <a:r>
              <a:rPr lang="fr-FR" b="1" dirty="0"/>
              <a:t>Constats</a:t>
            </a:r>
          </a:p>
          <a:p>
            <a:pPr lvl="1"/>
            <a:r>
              <a:rPr lang="fr-FR" dirty="0"/>
              <a:t>Les actions recensées visent à renforcer l'environnement favorable au développement des activités économiques. </a:t>
            </a:r>
          </a:p>
          <a:p>
            <a:pPr lvl="1"/>
            <a:r>
              <a:rPr lang="fr-FR" u="sng" dirty="0"/>
              <a:t>Elles portent principalement sur les infrastructures, les compétences et les ressources </a:t>
            </a:r>
            <a:r>
              <a:rPr lang="fr-FR" dirty="0"/>
              <a:t>stratégiques du territoire. </a:t>
            </a:r>
          </a:p>
          <a:p>
            <a:pPr lvl="1"/>
            <a:r>
              <a:rPr lang="fr-FR" dirty="0"/>
              <a:t>Plusieurs acteurs interviennent sur des leviers complémentaires. </a:t>
            </a:r>
          </a:p>
          <a:p>
            <a:r>
              <a:rPr lang="fr-FR" b="1" dirty="0"/>
              <a:t>Points clés</a:t>
            </a:r>
          </a:p>
          <a:p>
            <a:pPr lvl="1"/>
            <a:r>
              <a:rPr lang="fr-FR" b="1" dirty="0"/>
              <a:t>Foncier et immobilier économique</a:t>
            </a:r>
            <a:r>
              <a:rPr lang="fr-FR" dirty="0"/>
              <a:t> : offre d'accueil pour les entreprises et projets de développement. </a:t>
            </a:r>
          </a:p>
          <a:p>
            <a:pPr lvl="1"/>
            <a:r>
              <a:rPr lang="fr-FR" b="1" dirty="0"/>
              <a:t>Compétences et formation</a:t>
            </a:r>
            <a:r>
              <a:rPr lang="fr-FR" dirty="0"/>
              <a:t> : adaptation de l'offre de formation aux besoins des entreprises. </a:t>
            </a:r>
          </a:p>
          <a:p>
            <a:pPr lvl="1"/>
            <a:r>
              <a:rPr lang="fr-FR" b="1" dirty="0"/>
              <a:t>Innovation et enseignement supérieur</a:t>
            </a:r>
            <a:r>
              <a:rPr lang="fr-FR" dirty="0"/>
              <a:t> : développement des partenariats et des capacités d'innovation. </a:t>
            </a:r>
          </a:p>
          <a:p>
            <a:pPr lvl="1"/>
            <a:r>
              <a:rPr lang="fr-FR" b="1" dirty="0"/>
              <a:t>Infrastructures </a:t>
            </a:r>
            <a:r>
              <a:rPr lang="fr-FR" dirty="0"/>
              <a:t>: mobilité, numérique et accès aux réseaux. </a:t>
            </a:r>
          </a:p>
          <a:p>
            <a:pPr lvl="1"/>
            <a:r>
              <a:rPr lang="fr-FR" b="1" dirty="0"/>
              <a:t>Filières stratégiques et transitions</a:t>
            </a:r>
            <a:r>
              <a:rPr lang="fr-FR" dirty="0"/>
              <a:t> : valorisation de secteurs spécifiques et accompagnement des mutations économiques (santé, énergie…). </a:t>
            </a:r>
          </a:p>
          <a:p>
            <a:r>
              <a:rPr lang="fr-FR" b="1" dirty="0"/>
              <a:t>À retenir</a:t>
            </a:r>
          </a:p>
          <a:p>
            <a:pPr lvl="1"/>
            <a:r>
              <a:rPr lang="fr-FR" dirty="0"/>
              <a:t>Les aménités économiques regroupent les ressources structurelles qui renforcent la compétitivité et l'attractivité économique de la Cornouaille. Elles constituent un complément aux actions d'accompagnement directement menées auprès des entreprises.</a:t>
            </a:r>
          </a:p>
          <a:p>
            <a:endParaRPr lang="fr-FR" dirty="0"/>
          </a:p>
        </p:txBody>
      </p:sp>
    </p:spTree>
    <p:extLst>
      <p:ext uri="{BB962C8B-B14F-4D97-AF65-F5344CB8AC3E}">
        <p14:creationId xmlns:p14="http://schemas.microsoft.com/office/powerpoint/2010/main" val="186085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79B7C-13EC-4BA8-8774-CC5EBADC3759}"/>
              </a:ext>
            </a:extLst>
          </p:cNvPr>
          <p:cNvSpPr>
            <a:spLocks noGrp="1"/>
          </p:cNvSpPr>
          <p:nvPr>
            <p:ph type="title"/>
          </p:nvPr>
        </p:nvSpPr>
        <p:spPr/>
        <p:txBody>
          <a:bodyPr/>
          <a:lstStyle/>
          <a:p>
            <a:r>
              <a:rPr lang="fr-FR" dirty="0"/>
              <a:t>Accompagnement des entreprises : une offre diversifiée portée par de nombreux acteurs</a:t>
            </a:r>
          </a:p>
        </p:txBody>
      </p:sp>
      <p:sp>
        <p:nvSpPr>
          <p:cNvPr id="3" name="Espace réservé du contenu 2">
            <a:extLst>
              <a:ext uri="{FF2B5EF4-FFF2-40B4-BE49-F238E27FC236}">
                <a16:creationId xmlns:a16="http://schemas.microsoft.com/office/drawing/2014/main" id="{C07731C0-7A81-4AC7-86EB-0B0D0D7A3DED}"/>
              </a:ext>
            </a:extLst>
          </p:cNvPr>
          <p:cNvSpPr>
            <a:spLocks noGrp="1"/>
          </p:cNvSpPr>
          <p:nvPr>
            <p:ph idx="1"/>
          </p:nvPr>
        </p:nvSpPr>
        <p:spPr/>
        <p:txBody>
          <a:bodyPr>
            <a:normAutofit fontScale="92500" lnSpcReduction="10000"/>
          </a:bodyPr>
          <a:lstStyle/>
          <a:p>
            <a:r>
              <a:rPr lang="fr-FR" b="1" dirty="0"/>
              <a:t>Constats</a:t>
            </a:r>
          </a:p>
          <a:p>
            <a:pPr lvl="1"/>
            <a:r>
              <a:rPr lang="fr-FR" dirty="0"/>
              <a:t>L'accompagnement des entreprises constitue un champ d'intervention </a:t>
            </a:r>
            <a:r>
              <a:rPr lang="fr-FR" u="sng" dirty="0"/>
              <a:t>partagé par plusieurs structures du territoire</a:t>
            </a:r>
            <a:r>
              <a:rPr lang="fr-FR" dirty="0"/>
              <a:t>. </a:t>
            </a:r>
          </a:p>
          <a:p>
            <a:pPr lvl="1"/>
            <a:r>
              <a:rPr lang="fr-FR" dirty="0"/>
              <a:t>Les actions couvrent l'ensemble du cycle de vie de l'entreprise : création, développement, transmission, innovation et éventuellement adaptation aux transitions. </a:t>
            </a:r>
          </a:p>
          <a:p>
            <a:pPr lvl="1"/>
            <a:r>
              <a:rPr lang="fr-FR" dirty="0"/>
              <a:t>Les dispositifs proposés sont nombreux (question de la lisibilité pour les entreprises ?). </a:t>
            </a:r>
          </a:p>
          <a:p>
            <a:r>
              <a:rPr lang="fr-FR" b="1" dirty="0"/>
              <a:t>Points clés</a:t>
            </a:r>
          </a:p>
          <a:p>
            <a:pPr lvl="1"/>
            <a:r>
              <a:rPr lang="fr-FR" b="1" dirty="0"/>
              <a:t>Création et reprise d'entreprise</a:t>
            </a:r>
            <a:r>
              <a:rPr lang="fr-FR" dirty="0"/>
              <a:t> : accueil des porteurs de projets, conseil et orientation. </a:t>
            </a:r>
          </a:p>
          <a:p>
            <a:pPr lvl="1"/>
            <a:r>
              <a:rPr lang="fr-FR" b="1" dirty="0"/>
              <a:t>Développement des entreprises</a:t>
            </a:r>
            <a:r>
              <a:rPr lang="fr-FR" dirty="0"/>
              <a:t> : accompagnement, aux investissements et aux projets. </a:t>
            </a:r>
          </a:p>
          <a:p>
            <a:pPr lvl="1"/>
            <a:r>
              <a:rPr lang="fr-FR" b="1" dirty="0"/>
              <a:t>Transitions des entreprises</a:t>
            </a:r>
            <a:r>
              <a:rPr lang="fr-FR" dirty="0"/>
              <a:t> : numérique, environnement, énergie, RSE et innovation. </a:t>
            </a:r>
          </a:p>
          <a:p>
            <a:pPr lvl="1"/>
            <a:r>
              <a:rPr lang="fr-FR" b="1" dirty="0"/>
              <a:t>Mise en réseau</a:t>
            </a:r>
            <a:r>
              <a:rPr lang="fr-FR" dirty="0"/>
              <a:t> : clubs d'entreprises, événements économiques, rencontres professionnelles. </a:t>
            </a:r>
          </a:p>
          <a:p>
            <a:pPr lvl="1"/>
            <a:r>
              <a:rPr lang="fr-FR" b="1" dirty="0"/>
              <a:t>Orientation vers les dispositifs adaptés</a:t>
            </a:r>
            <a:r>
              <a:rPr lang="fr-FR" dirty="0"/>
              <a:t> : mobilisation des partenaires et des financements disponibles. </a:t>
            </a:r>
          </a:p>
          <a:p>
            <a:r>
              <a:rPr lang="fr-FR" b="1" dirty="0"/>
              <a:t>À retenir</a:t>
            </a:r>
          </a:p>
          <a:p>
            <a:pPr lvl="1"/>
            <a:r>
              <a:rPr lang="fr-FR" dirty="0"/>
              <a:t>L'accompagnement des entreprises est un domaine fortement investi en Cornouaille. L'enjeu porte peut-être moins dans la création de nouveaux dispositifs que dans leur visibilité et éventuellement complémentarité à l'échelle du territoire.</a:t>
            </a:r>
          </a:p>
          <a:p>
            <a:endParaRPr lang="fr-FR" dirty="0"/>
          </a:p>
        </p:txBody>
      </p:sp>
    </p:spTree>
    <p:extLst>
      <p:ext uri="{BB962C8B-B14F-4D97-AF65-F5344CB8AC3E}">
        <p14:creationId xmlns:p14="http://schemas.microsoft.com/office/powerpoint/2010/main" val="366854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2AD5BC-DC36-4FE5-8606-1DFF74063F61}"/>
              </a:ext>
            </a:extLst>
          </p:cNvPr>
          <p:cNvSpPr>
            <a:spLocks noGrp="1"/>
          </p:cNvSpPr>
          <p:nvPr>
            <p:ph type="title"/>
          </p:nvPr>
        </p:nvSpPr>
        <p:spPr/>
        <p:txBody>
          <a:bodyPr/>
          <a:lstStyle/>
          <a:p>
            <a:r>
              <a:rPr lang="fr-FR" dirty="0"/>
              <a:t>Analyse transversale de la fresque partenariale</a:t>
            </a:r>
          </a:p>
        </p:txBody>
      </p:sp>
      <p:sp>
        <p:nvSpPr>
          <p:cNvPr id="3" name="Espace réservé du contenu 2">
            <a:extLst>
              <a:ext uri="{FF2B5EF4-FFF2-40B4-BE49-F238E27FC236}">
                <a16:creationId xmlns:a16="http://schemas.microsoft.com/office/drawing/2014/main" id="{4A0D3765-016B-42C1-817A-5025130B5C35}"/>
              </a:ext>
            </a:extLst>
          </p:cNvPr>
          <p:cNvSpPr>
            <a:spLocks noGrp="1"/>
          </p:cNvSpPr>
          <p:nvPr>
            <p:ph idx="1"/>
          </p:nvPr>
        </p:nvSpPr>
        <p:spPr>
          <a:xfrm>
            <a:off x="628650" y="794671"/>
            <a:ext cx="5044926" cy="3766967"/>
          </a:xfrm>
        </p:spPr>
        <p:txBody>
          <a:bodyPr>
            <a:normAutofit fontScale="85000" lnSpcReduction="20000"/>
          </a:bodyPr>
          <a:lstStyle/>
          <a:p>
            <a:r>
              <a:rPr lang="fr-FR" b="1" dirty="0"/>
              <a:t>Ce qui ressort le plus</a:t>
            </a:r>
          </a:p>
          <a:p>
            <a:pPr lvl="1"/>
            <a:r>
              <a:rPr lang="fr-FR" dirty="0"/>
              <a:t>Emploi, compétences et attractivité des talents. </a:t>
            </a:r>
          </a:p>
          <a:p>
            <a:pPr lvl="1"/>
            <a:r>
              <a:rPr lang="fr-FR" dirty="0"/>
              <a:t>Logement et accueil des actifs. </a:t>
            </a:r>
          </a:p>
          <a:p>
            <a:pPr lvl="1"/>
            <a:r>
              <a:rPr lang="fr-FR" dirty="0"/>
              <a:t>Santé et accès aux services. </a:t>
            </a:r>
          </a:p>
          <a:p>
            <a:pPr lvl="1"/>
            <a:r>
              <a:rPr lang="fr-FR" dirty="0"/>
              <a:t>Développement économique et attractivité des entreprises. </a:t>
            </a:r>
          </a:p>
          <a:p>
            <a:r>
              <a:rPr lang="fr-FR" b="1" dirty="0"/>
              <a:t>Des complémentarités territoriales</a:t>
            </a:r>
          </a:p>
          <a:p>
            <a:pPr lvl="1"/>
            <a:r>
              <a:rPr lang="fr-FR" dirty="0"/>
              <a:t>Des expertises réparties entre les territoires selon leurs spécificités. </a:t>
            </a:r>
          </a:p>
          <a:p>
            <a:pPr lvl="1"/>
            <a:r>
              <a:rPr lang="fr-FR" dirty="0"/>
              <a:t>Des initiatives souvent similaires mais conduites localement. </a:t>
            </a:r>
          </a:p>
          <a:p>
            <a:pPr lvl="1"/>
            <a:r>
              <a:rPr lang="fr-FR" dirty="0"/>
              <a:t>Un potentiel de mutualisation et de partage des pratiques. </a:t>
            </a:r>
          </a:p>
          <a:p>
            <a:r>
              <a:rPr lang="fr-FR" b="1" dirty="0"/>
              <a:t>Des enjeux dépassant l'échelle des EPCI</a:t>
            </a:r>
          </a:p>
          <a:p>
            <a:pPr lvl="1"/>
            <a:r>
              <a:rPr lang="fr-FR" dirty="0"/>
              <a:t>Attractivité des compétences. </a:t>
            </a:r>
          </a:p>
          <a:p>
            <a:pPr lvl="1"/>
            <a:r>
              <a:rPr lang="fr-FR" dirty="0"/>
              <a:t>Logement des actifs. </a:t>
            </a:r>
          </a:p>
          <a:p>
            <a:pPr lvl="1"/>
            <a:r>
              <a:rPr lang="fr-FR" dirty="0"/>
              <a:t>Santé. </a:t>
            </a:r>
          </a:p>
          <a:p>
            <a:pPr lvl="1"/>
            <a:r>
              <a:rPr lang="fr-FR" dirty="0"/>
              <a:t>Mobilités structurantes. </a:t>
            </a:r>
          </a:p>
          <a:p>
            <a:pPr lvl="1"/>
            <a:r>
              <a:rPr lang="fr-FR" dirty="0"/>
              <a:t>Promotion et image de la Cornouaille. </a:t>
            </a:r>
          </a:p>
          <a:p>
            <a:r>
              <a:rPr lang="fr-FR" b="1" dirty="0"/>
              <a:t>À retenir</a:t>
            </a:r>
          </a:p>
          <a:p>
            <a:pPr lvl="1"/>
            <a:r>
              <a:rPr lang="fr-FR" dirty="0"/>
              <a:t>La fresque révèle des priorités largement partagées et des savoir-faire complémentaires. </a:t>
            </a:r>
          </a:p>
        </p:txBody>
      </p:sp>
      <p:pic>
        <p:nvPicPr>
          <p:cNvPr id="5" name="Image 4">
            <a:extLst>
              <a:ext uri="{FF2B5EF4-FFF2-40B4-BE49-F238E27FC236}">
                <a16:creationId xmlns:a16="http://schemas.microsoft.com/office/drawing/2014/main" id="{8280DB9A-EFD5-4B57-8EF3-A8BDF2408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576" y="1371600"/>
            <a:ext cx="3470424" cy="2400300"/>
          </a:xfrm>
          <a:prstGeom prst="rect">
            <a:avLst/>
          </a:prstGeom>
        </p:spPr>
      </p:pic>
    </p:spTree>
    <p:extLst>
      <p:ext uri="{BB962C8B-B14F-4D97-AF65-F5344CB8AC3E}">
        <p14:creationId xmlns:p14="http://schemas.microsoft.com/office/powerpoint/2010/main" val="3328241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804CD8-54FD-4DA5-A315-8BB9E4E7F8EC}"/>
              </a:ext>
            </a:extLst>
          </p:cNvPr>
          <p:cNvSpPr>
            <a:spLocks noGrp="1"/>
          </p:cNvSpPr>
          <p:nvPr>
            <p:ph type="title"/>
          </p:nvPr>
        </p:nvSpPr>
        <p:spPr/>
        <p:txBody>
          <a:bodyPr/>
          <a:lstStyle/>
          <a:p>
            <a:r>
              <a:rPr lang="fr-FR" dirty="0"/>
              <a:t>Des expérimentations et savoir-faire dispersés sur le territoire</a:t>
            </a:r>
          </a:p>
        </p:txBody>
      </p:sp>
      <p:sp>
        <p:nvSpPr>
          <p:cNvPr id="3" name="Espace réservé du contenu 2">
            <a:extLst>
              <a:ext uri="{FF2B5EF4-FFF2-40B4-BE49-F238E27FC236}">
                <a16:creationId xmlns:a16="http://schemas.microsoft.com/office/drawing/2014/main" id="{7557FE50-85A4-48F6-BA9E-7E8F31EFC57B}"/>
              </a:ext>
            </a:extLst>
          </p:cNvPr>
          <p:cNvSpPr>
            <a:spLocks noGrp="1"/>
          </p:cNvSpPr>
          <p:nvPr>
            <p:ph idx="1"/>
          </p:nvPr>
        </p:nvSpPr>
        <p:spPr/>
        <p:txBody>
          <a:bodyPr>
            <a:normAutofit/>
          </a:bodyPr>
          <a:lstStyle/>
          <a:p>
            <a:r>
              <a:rPr lang="fr-FR" dirty="0"/>
              <a:t>Constats : </a:t>
            </a:r>
          </a:p>
          <a:p>
            <a:pPr lvl="1"/>
            <a:r>
              <a:rPr lang="fr-FR" dirty="0"/>
              <a:t>La fresque met en évidence une diversité d'expériences qui pourraient constituer un socle d'apprentissage collectif à l'échelle de la Cornouaille.</a:t>
            </a:r>
          </a:p>
          <a:p>
            <a:r>
              <a:rPr lang="fr-FR" b="1" dirty="0"/>
              <a:t>Points clés :</a:t>
            </a:r>
            <a:endParaRPr lang="fr-FR" dirty="0"/>
          </a:p>
          <a:p>
            <a:pPr lvl="1"/>
            <a:r>
              <a:rPr lang="fr-FR" dirty="0"/>
              <a:t>Logement des actifs</a:t>
            </a:r>
          </a:p>
          <a:p>
            <a:pPr lvl="1"/>
            <a:r>
              <a:rPr lang="fr-FR" dirty="0"/>
              <a:t>Accueil des professionnels de santé</a:t>
            </a:r>
          </a:p>
          <a:p>
            <a:pPr lvl="1"/>
            <a:r>
              <a:rPr lang="fr-FR" dirty="0" err="1"/>
              <a:t>Task</a:t>
            </a:r>
            <a:r>
              <a:rPr lang="fr-FR" dirty="0"/>
              <a:t> force emploi</a:t>
            </a:r>
          </a:p>
          <a:p>
            <a:pPr lvl="1"/>
            <a:r>
              <a:rPr lang="fr-FR" dirty="0"/>
              <a:t>Guides et outils de recrutement</a:t>
            </a:r>
          </a:p>
          <a:p>
            <a:pPr lvl="1"/>
            <a:r>
              <a:rPr lang="fr-FR" dirty="0"/>
              <a:t>Réseaux d'entreprises structurés</a:t>
            </a:r>
          </a:p>
          <a:p>
            <a:pPr lvl="1"/>
            <a:r>
              <a:rPr lang="fr-FR" dirty="0"/>
              <a:t>Accompagnement des nouveaux arrivants</a:t>
            </a:r>
          </a:p>
          <a:p>
            <a:pPr lvl="1"/>
            <a:r>
              <a:rPr lang="fr-FR" dirty="0"/>
              <a:t>Mobilités alternatives et vélo</a:t>
            </a:r>
          </a:p>
          <a:p>
            <a:pPr lvl="1"/>
            <a:r>
              <a:rPr lang="fr-FR" dirty="0"/>
              <a:t>Coworking et tiers-lieux</a:t>
            </a:r>
          </a:p>
          <a:p>
            <a:r>
              <a:rPr lang="fr-FR" dirty="0"/>
              <a:t>À retenir :</a:t>
            </a:r>
          </a:p>
          <a:p>
            <a:pPr lvl="1"/>
            <a:r>
              <a:rPr lang="fr-FR" b="0" dirty="0"/>
              <a:t>Comment mieux partager les expériences réussies entre territoires pour éviter de réinventer des solutions déjà éprouvées ailleurs ?</a:t>
            </a:r>
          </a:p>
        </p:txBody>
      </p:sp>
    </p:spTree>
    <p:extLst>
      <p:ext uri="{BB962C8B-B14F-4D97-AF65-F5344CB8AC3E}">
        <p14:creationId xmlns:p14="http://schemas.microsoft.com/office/powerpoint/2010/main" val="411898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4BB36-AD3B-4B61-841A-E12125D0C42B}"/>
              </a:ext>
            </a:extLst>
          </p:cNvPr>
          <p:cNvSpPr>
            <a:spLocks noGrp="1"/>
          </p:cNvSpPr>
          <p:nvPr>
            <p:ph type="title"/>
          </p:nvPr>
        </p:nvSpPr>
        <p:spPr/>
        <p:txBody>
          <a:bodyPr/>
          <a:lstStyle/>
          <a:p>
            <a:r>
              <a:rPr lang="fr-FR" dirty="0"/>
              <a:t>Questions (comment capitaliser sur cette première approche ?)</a:t>
            </a:r>
          </a:p>
        </p:txBody>
      </p:sp>
      <p:sp>
        <p:nvSpPr>
          <p:cNvPr id="3" name="Espace réservé du contenu 2">
            <a:extLst>
              <a:ext uri="{FF2B5EF4-FFF2-40B4-BE49-F238E27FC236}">
                <a16:creationId xmlns:a16="http://schemas.microsoft.com/office/drawing/2014/main" id="{4D274931-2156-41D1-B098-042D2F31451F}"/>
              </a:ext>
            </a:extLst>
          </p:cNvPr>
          <p:cNvSpPr>
            <a:spLocks noGrp="1"/>
          </p:cNvSpPr>
          <p:nvPr>
            <p:ph idx="1"/>
          </p:nvPr>
        </p:nvSpPr>
        <p:spPr/>
        <p:txBody>
          <a:bodyPr>
            <a:normAutofit/>
          </a:bodyPr>
          <a:lstStyle/>
          <a:p>
            <a:r>
              <a:rPr lang="fr-FR" dirty="0"/>
              <a:t>Quels besoins à l’échelle des EPCI ?</a:t>
            </a:r>
          </a:p>
          <a:p>
            <a:pPr lvl="1"/>
            <a:r>
              <a:rPr lang="fr-FR" dirty="0"/>
              <a:t>Quels sont les enjeux d'attractivité pour lesquels une action collective à l'échelle de la Cornouaille apporterait aujourd'hui davantage de valeur qu'une intervention conduite séparément ?</a:t>
            </a:r>
          </a:p>
          <a:p>
            <a:r>
              <a:rPr lang="fr-FR" dirty="0"/>
              <a:t>Pistes de réflexion</a:t>
            </a:r>
          </a:p>
          <a:p>
            <a:pPr lvl="1"/>
            <a:r>
              <a:rPr lang="fr-FR" dirty="0"/>
              <a:t>Identifier les sujets insuffisamment couverts ?</a:t>
            </a:r>
          </a:p>
          <a:p>
            <a:pPr lvl="1"/>
            <a:r>
              <a:rPr lang="fr-FR" dirty="0"/>
              <a:t>Clarifier les rôles des niveaux de collectivités (EPCI, département, région, Etat) ?</a:t>
            </a:r>
          </a:p>
          <a:p>
            <a:pPr lvl="1"/>
            <a:r>
              <a:rPr lang="fr-FR" dirty="0"/>
              <a:t>Développer de nouveaux services ?</a:t>
            </a:r>
          </a:p>
          <a:p>
            <a:pPr lvl="1"/>
            <a:r>
              <a:rPr lang="fr-FR" dirty="0"/>
              <a:t>Renforcer l’ingénierie collective ?</a:t>
            </a:r>
          </a:p>
          <a:p>
            <a:pPr lvl="1"/>
            <a:r>
              <a:rPr lang="fr-FR" dirty="0"/>
              <a:t>Partager des sujets de préoccupation commun ou les bonnes pratiques des EPCI ?</a:t>
            </a:r>
          </a:p>
          <a:p>
            <a:pPr lvl="1"/>
            <a:r>
              <a:rPr lang="fr-FR" dirty="0"/>
              <a:t>Étudier les nouveaux phénomènes du développement économique et de l’attractivité ?</a:t>
            </a:r>
          </a:p>
          <a:p>
            <a:pPr lvl="1"/>
            <a:endParaRPr lang="fr-FR" dirty="0"/>
          </a:p>
        </p:txBody>
      </p:sp>
    </p:spTree>
    <p:extLst>
      <p:ext uri="{BB962C8B-B14F-4D97-AF65-F5344CB8AC3E}">
        <p14:creationId xmlns:p14="http://schemas.microsoft.com/office/powerpoint/2010/main" val="26141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51" y="1590203"/>
            <a:ext cx="4215575" cy="1554538"/>
          </a:xfrm>
        </p:spPr>
        <p:txBody>
          <a:bodyPr>
            <a:normAutofit/>
          </a:bodyPr>
          <a:lstStyle/>
          <a:p>
            <a:r>
              <a:rPr lang="fr-FR" sz="2800" dirty="0">
                <a:latin typeface="+mn-lt"/>
              </a:rPr>
              <a:t>3. Observatoire de l’économie (point d’étape)</a:t>
            </a:r>
          </a:p>
        </p:txBody>
      </p:sp>
      <p:pic>
        <p:nvPicPr>
          <p:cNvPr id="6" name="Image 5">
            <a:extLst>
              <a:ext uri="{FF2B5EF4-FFF2-40B4-BE49-F238E27FC236}">
                <a16:creationId xmlns:a16="http://schemas.microsoft.com/office/drawing/2014/main" id="{B9CC4C50-1F78-4145-AA41-04115E4601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017509" cy="5143500"/>
          </a:xfrm>
          <a:prstGeom prst="rect">
            <a:avLst/>
          </a:prstGeom>
        </p:spPr>
      </p:pic>
      <p:pic>
        <p:nvPicPr>
          <p:cNvPr id="4" name="Image 3">
            <a:extLst>
              <a:ext uri="{FF2B5EF4-FFF2-40B4-BE49-F238E27FC236}">
                <a16:creationId xmlns:a16="http://schemas.microsoft.com/office/drawing/2014/main" id="{4A3E218F-85A6-4D67-AFC3-7500E08A6A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67" y="-196748"/>
            <a:ext cx="4152976" cy="5536996"/>
          </a:xfrm>
          <a:prstGeom prst="rect">
            <a:avLst/>
          </a:prstGeom>
        </p:spPr>
      </p:pic>
    </p:spTree>
    <p:extLst>
      <p:ext uri="{BB962C8B-B14F-4D97-AF65-F5344CB8AC3E}">
        <p14:creationId xmlns:p14="http://schemas.microsoft.com/office/powerpoint/2010/main" val="351973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400" dirty="0">
                <a:latin typeface="+mn-lt"/>
              </a:rPr>
              <a:t>Plan de l’intervention</a:t>
            </a:r>
          </a:p>
        </p:txBody>
      </p:sp>
      <p:sp>
        <p:nvSpPr>
          <p:cNvPr id="6" name="Espace réservé du contenu 5"/>
          <p:cNvSpPr>
            <a:spLocks noGrp="1"/>
          </p:cNvSpPr>
          <p:nvPr>
            <p:ph idx="1"/>
          </p:nvPr>
        </p:nvSpPr>
        <p:spPr>
          <a:xfrm>
            <a:off x="1240527" y="1140698"/>
            <a:ext cx="7598672" cy="3291250"/>
          </a:xfrm>
        </p:spPr>
        <p:txBody>
          <a:bodyPr>
            <a:normAutofit lnSpcReduction="10000"/>
          </a:bodyPr>
          <a:lstStyle/>
          <a:p>
            <a:pPr marL="0" indent="0">
              <a:buNone/>
            </a:pPr>
            <a:r>
              <a:rPr lang="fr-FR" sz="1800" dirty="0"/>
              <a:t>Brise glace</a:t>
            </a:r>
            <a:br>
              <a:rPr lang="fr-FR" sz="1800" dirty="0"/>
            </a:br>
            <a:endParaRPr lang="fr-FR" sz="1800" dirty="0"/>
          </a:p>
          <a:p>
            <a:pPr marL="0" indent="0">
              <a:buNone/>
            </a:pPr>
            <a:r>
              <a:rPr lang="fr-FR" sz="1800" dirty="0"/>
              <a:t>Projet de petites villes de demain littorales du Pays Bigouden Sud</a:t>
            </a:r>
            <a:br>
              <a:rPr lang="fr-FR" sz="1800" dirty="0"/>
            </a:br>
            <a:endParaRPr lang="fr-FR" sz="1800" dirty="0"/>
          </a:p>
          <a:p>
            <a:pPr marL="0" indent="0">
              <a:buNone/>
            </a:pPr>
            <a:r>
              <a:rPr lang="fr-FR" sz="1800" dirty="0"/>
              <a:t>Travail sur l’écosystème attractivité (suite des travaux)</a:t>
            </a:r>
            <a:br>
              <a:rPr lang="fr-FR" sz="1800" dirty="0"/>
            </a:br>
            <a:endParaRPr lang="fr-FR" sz="1800" dirty="0"/>
          </a:p>
          <a:p>
            <a:pPr marL="0" indent="0">
              <a:buNone/>
            </a:pPr>
            <a:r>
              <a:rPr lang="fr-FR" sz="1800" dirty="0"/>
              <a:t>Observatoire de l’économie (point d’étape)</a:t>
            </a:r>
            <a:br>
              <a:rPr lang="fr-FR" sz="1800" dirty="0"/>
            </a:br>
            <a:endParaRPr lang="fr-FR" sz="1800" dirty="0"/>
          </a:p>
          <a:p>
            <a:pPr marL="0" indent="0">
              <a:buNone/>
            </a:pPr>
            <a:r>
              <a:rPr lang="fr-FR" sz="1800" dirty="0"/>
              <a:t>Rencontres de la Cornouaille 2026</a:t>
            </a:r>
          </a:p>
          <a:p>
            <a:pPr marL="0" indent="0">
              <a:buNone/>
            </a:pPr>
            <a:endParaRPr lang="fr-FR" sz="1800" dirty="0"/>
          </a:p>
          <a:p>
            <a:pPr marL="0" indent="0">
              <a:buNone/>
            </a:pPr>
            <a:r>
              <a:rPr lang="fr-FR" sz="1800" dirty="0"/>
              <a:t>Prochaine rencontre </a:t>
            </a:r>
          </a:p>
          <a:p>
            <a:endParaRPr lang="fr-FR" dirty="0"/>
          </a:p>
        </p:txBody>
      </p:sp>
      <p:sp>
        <p:nvSpPr>
          <p:cNvPr id="2" name="Ellipse 1">
            <a:extLst>
              <a:ext uri="{FF2B5EF4-FFF2-40B4-BE49-F238E27FC236}">
                <a16:creationId xmlns:a16="http://schemas.microsoft.com/office/drawing/2014/main" id="{DE330425-669A-4328-9751-C94FAA645395}"/>
              </a:ext>
            </a:extLst>
          </p:cNvPr>
          <p:cNvSpPr/>
          <p:nvPr/>
        </p:nvSpPr>
        <p:spPr>
          <a:xfrm>
            <a:off x="743645" y="1638430"/>
            <a:ext cx="376929" cy="376929"/>
          </a:xfrm>
          <a:prstGeom prst="ellipse">
            <a:avLst/>
          </a:prstGeom>
          <a:solidFill>
            <a:srgbClr val="B8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A7552C1C-36A6-4901-9122-B1C72E708D4C}"/>
              </a:ext>
            </a:extLst>
          </p:cNvPr>
          <p:cNvSpPr txBox="1"/>
          <p:nvPr/>
        </p:nvSpPr>
        <p:spPr>
          <a:xfrm>
            <a:off x="775656" y="1645375"/>
            <a:ext cx="312906" cy="369332"/>
          </a:xfrm>
          <a:prstGeom prst="rect">
            <a:avLst/>
          </a:prstGeom>
          <a:noFill/>
        </p:spPr>
        <p:txBody>
          <a:bodyPr wrap="none" rtlCol="0">
            <a:spAutoFit/>
          </a:bodyPr>
          <a:lstStyle/>
          <a:p>
            <a:pPr algn="ctr"/>
            <a:r>
              <a:rPr lang="fr-FR" b="1" dirty="0">
                <a:solidFill>
                  <a:schemeClr val="bg1"/>
                </a:solidFill>
              </a:rPr>
              <a:t>1</a:t>
            </a:r>
          </a:p>
        </p:txBody>
      </p:sp>
      <p:sp>
        <p:nvSpPr>
          <p:cNvPr id="7" name="Ellipse 6">
            <a:extLst>
              <a:ext uri="{FF2B5EF4-FFF2-40B4-BE49-F238E27FC236}">
                <a16:creationId xmlns:a16="http://schemas.microsoft.com/office/drawing/2014/main" id="{0793EBB2-8AFB-4608-93E5-D2D2C36E4E0B}"/>
              </a:ext>
            </a:extLst>
          </p:cNvPr>
          <p:cNvSpPr/>
          <p:nvPr/>
        </p:nvSpPr>
        <p:spPr>
          <a:xfrm>
            <a:off x="743645" y="2266092"/>
            <a:ext cx="376929" cy="376929"/>
          </a:xfrm>
          <a:prstGeom prst="ellipse">
            <a:avLst/>
          </a:prstGeom>
          <a:solidFill>
            <a:srgbClr val="B8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8" name="ZoneTexte 7">
            <a:extLst>
              <a:ext uri="{FF2B5EF4-FFF2-40B4-BE49-F238E27FC236}">
                <a16:creationId xmlns:a16="http://schemas.microsoft.com/office/drawing/2014/main" id="{AEBE27D4-02F5-4BFA-9831-18DF78F8C523}"/>
              </a:ext>
            </a:extLst>
          </p:cNvPr>
          <p:cNvSpPr txBox="1"/>
          <p:nvPr/>
        </p:nvSpPr>
        <p:spPr>
          <a:xfrm>
            <a:off x="782904" y="2250926"/>
            <a:ext cx="312906" cy="369332"/>
          </a:xfrm>
          <a:prstGeom prst="rect">
            <a:avLst/>
          </a:prstGeom>
          <a:noFill/>
        </p:spPr>
        <p:txBody>
          <a:bodyPr wrap="none" rtlCol="0">
            <a:spAutoFit/>
          </a:bodyPr>
          <a:lstStyle/>
          <a:p>
            <a:pPr algn="ctr"/>
            <a:r>
              <a:rPr lang="fr-FR" b="1" dirty="0">
                <a:solidFill>
                  <a:schemeClr val="bg1"/>
                </a:solidFill>
              </a:rPr>
              <a:t>2</a:t>
            </a:r>
          </a:p>
        </p:txBody>
      </p:sp>
      <p:sp>
        <p:nvSpPr>
          <p:cNvPr id="9" name="Ellipse 8">
            <a:extLst>
              <a:ext uri="{FF2B5EF4-FFF2-40B4-BE49-F238E27FC236}">
                <a16:creationId xmlns:a16="http://schemas.microsoft.com/office/drawing/2014/main" id="{55030B07-1AAA-4AE4-9839-B7A1518FC05C}"/>
              </a:ext>
            </a:extLst>
          </p:cNvPr>
          <p:cNvSpPr/>
          <p:nvPr/>
        </p:nvSpPr>
        <p:spPr>
          <a:xfrm>
            <a:off x="743645" y="2794958"/>
            <a:ext cx="376929" cy="376929"/>
          </a:xfrm>
          <a:prstGeom prst="ellipse">
            <a:avLst/>
          </a:prstGeom>
          <a:solidFill>
            <a:srgbClr val="B8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0" name="ZoneTexte 9">
            <a:extLst>
              <a:ext uri="{FF2B5EF4-FFF2-40B4-BE49-F238E27FC236}">
                <a16:creationId xmlns:a16="http://schemas.microsoft.com/office/drawing/2014/main" id="{16D1DFD2-B9F2-4E6C-B897-A522C7610473}"/>
              </a:ext>
            </a:extLst>
          </p:cNvPr>
          <p:cNvSpPr txBox="1"/>
          <p:nvPr/>
        </p:nvSpPr>
        <p:spPr>
          <a:xfrm>
            <a:off x="775656" y="2786323"/>
            <a:ext cx="312906" cy="369332"/>
          </a:xfrm>
          <a:prstGeom prst="rect">
            <a:avLst/>
          </a:prstGeom>
          <a:noFill/>
        </p:spPr>
        <p:txBody>
          <a:bodyPr wrap="none" rtlCol="0">
            <a:spAutoFit/>
          </a:bodyPr>
          <a:lstStyle/>
          <a:p>
            <a:pPr algn="ctr"/>
            <a:r>
              <a:rPr lang="fr-FR" b="1" dirty="0">
                <a:solidFill>
                  <a:schemeClr val="bg1"/>
                </a:solidFill>
              </a:rPr>
              <a:t>3</a:t>
            </a:r>
          </a:p>
        </p:txBody>
      </p:sp>
      <p:sp>
        <p:nvSpPr>
          <p:cNvPr id="11" name="Ellipse 10">
            <a:extLst>
              <a:ext uri="{FF2B5EF4-FFF2-40B4-BE49-F238E27FC236}">
                <a16:creationId xmlns:a16="http://schemas.microsoft.com/office/drawing/2014/main" id="{AB3F28ED-218A-4C3F-83CD-E3E31CE5413D}"/>
              </a:ext>
            </a:extLst>
          </p:cNvPr>
          <p:cNvSpPr/>
          <p:nvPr/>
        </p:nvSpPr>
        <p:spPr>
          <a:xfrm>
            <a:off x="743645" y="3316905"/>
            <a:ext cx="376929" cy="376929"/>
          </a:xfrm>
          <a:prstGeom prst="ellipse">
            <a:avLst/>
          </a:prstGeom>
          <a:solidFill>
            <a:srgbClr val="B8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4</a:t>
            </a:r>
          </a:p>
        </p:txBody>
      </p:sp>
      <p:sp>
        <p:nvSpPr>
          <p:cNvPr id="12" name="ZoneTexte 11">
            <a:extLst>
              <a:ext uri="{FF2B5EF4-FFF2-40B4-BE49-F238E27FC236}">
                <a16:creationId xmlns:a16="http://schemas.microsoft.com/office/drawing/2014/main" id="{080BCC25-B026-40D0-8D0F-E07174589B47}"/>
              </a:ext>
            </a:extLst>
          </p:cNvPr>
          <p:cNvSpPr txBox="1"/>
          <p:nvPr/>
        </p:nvSpPr>
        <p:spPr>
          <a:xfrm>
            <a:off x="807007" y="3694225"/>
            <a:ext cx="312906" cy="369332"/>
          </a:xfrm>
          <a:prstGeom prst="rect">
            <a:avLst/>
          </a:prstGeom>
          <a:noFill/>
        </p:spPr>
        <p:txBody>
          <a:bodyPr wrap="none" rtlCol="0">
            <a:spAutoFit/>
          </a:bodyPr>
          <a:lstStyle/>
          <a:p>
            <a:pPr algn="ctr"/>
            <a:r>
              <a:rPr lang="fr-FR" b="1" dirty="0">
                <a:solidFill>
                  <a:schemeClr val="bg1"/>
                </a:solidFill>
              </a:rPr>
              <a:t>4</a:t>
            </a:r>
          </a:p>
        </p:txBody>
      </p:sp>
      <p:sp>
        <p:nvSpPr>
          <p:cNvPr id="13" name="ZoneTexte 12">
            <a:extLst>
              <a:ext uri="{FF2B5EF4-FFF2-40B4-BE49-F238E27FC236}">
                <a16:creationId xmlns:a16="http://schemas.microsoft.com/office/drawing/2014/main" id="{CC0618D2-59C3-42E0-8CDD-ED510C3CEDC8}"/>
              </a:ext>
            </a:extLst>
          </p:cNvPr>
          <p:cNvSpPr txBox="1"/>
          <p:nvPr/>
        </p:nvSpPr>
        <p:spPr>
          <a:xfrm>
            <a:off x="775637" y="3831255"/>
            <a:ext cx="312906" cy="369332"/>
          </a:xfrm>
          <a:prstGeom prst="rect">
            <a:avLst/>
          </a:prstGeom>
          <a:noFill/>
        </p:spPr>
        <p:txBody>
          <a:bodyPr wrap="none" rtlCol="0">
            <a:spAutoFit/>
          </a:bodyPr>
          <a:lstStyle/>
          <a:p>
            <a:pPr algn="ctr"/>
            <a:r>
              <a:rPr lang="fr-FR" b="1" dirty="0">
                <a:solidFill>
                  <a:schemeClr val="bg1"/>
                </a:solidFill>
              </a:rPr>
              <a:t>4</a:t>
            </a:r>
          </a:p>
        </p:txBody>
      </p:sp>
      <p:sp>
        <p:nvSpPr>
          <p:cNvPr id="15" name="Ellipse 14">
            <a:extLst>
              <a:ext uri="{FF2B5EF4-FFF2-40B4-BE49-F238E27FC236}">
                <a16:creationId xmlns:a16="http://schemas.microsoft.com/office/drawing/2014/main" id="{66882D8D-0C71-4FAB-848E-BDC359D5A646}"/>
              </a:ext>
            </a:extLst>
          </p:cNvPr>
          <p:cNvSpPr/>
          <p:nvPr/>
        </p:nvSpPr>
        <p:spPr>
          <a:xfrm>
            <a:off x="742984" y="3875092"/>
            <a:ext cx="376929" cy="376929"/>
          </a:xfrm>
          <a:prstGeom prst="ellipse">
            <a:avLst/>
          </a:prstGeom>
          <a:solidFill>
            <a:srgbClr val="B8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5</a:t>
            </a:r>
          </a:p>
        </p:txBody>
      </p:sp>
      <p:sp>
        <p:nvSpPr>
          <p:cNvPr id="16" name="Ellipse 15">
            <a:extLst>
              <a:ext uri="{FF2B5EF4-FFF2-40B4-BE49-F238E27FC236}">
                <a16:creationId xmlns:a16="http://schemas.microsoft.com/office/drawing/2014/main" id="{036AD000-79A9-4D13-A512-3CD7635DD0B8}"/>
              </a:ext>
            </a:extLst>
          </p:cNvPr>
          <p:cNvSpPr/>
          <p:nvPr/>
        </p:nvSpPr>
        <p:spPr>
          <a:xfrm>
            <a:off x="721415" y="1109974"/>
            <a:ext cx="376929" cy="376929"/>
          </a:xfrm>
          <a:prstGeom prst="ellipse">
            <a:avLst/>
          </a:prstGeom>
          <a:solidFill>
            <a:srgbClr val="B8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a:t>
            </a:r>
          </a:p>
        </p:txBody>
      </p:sp>
    </p:spTree>
    <p:extLst>
      <p:ext uri="{BB962C8B-B14F-4D97-AF65-F5344CB8AC3E}">
        <p14:creationId xmlns:p14="http://schemas.microsoft.com/office/powerpoint/2010/main" val="245587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83F864C-1C74-46C6-9DB8-CCA5AC0C8790}"/>
              </a:ext>
            </a:extLst>
          </p:cNvPr>
          <p:cNvSpPr>
            <a:spLocks noGrp="1"/>
          </p:cNvSpPr>
          <p:nvPr>
            <p:ph type="title"/>
          </p:nvPr>
        </p:nvSpPr>
        <p:spPr/>
        <p:txBody>
          <a:bodyPr/>
          <a:lstStyle/>
          <a:p>
            <a:r>
              <a:rPr lang="fr-FR" dirty="0"/>
              <a:t>Point d’étape Observatoire de l’économie</a:t>
            </a:r>
          </a:p>
        </p:txBody>
      </p:sp>
      <p:sp>
        <p:nvSpPr>
          <p:cNvPr id="7" name="Espace réservé du contenu 6">
            <a:extLst>
              <a:ext uri="{FF2B5EF4-FFF2-40B4-BE49-F238E27FC236}">
                <a16:creationId xmlns:a16="http://schemas.microsoft.com/office/drawing/2014/main" id="{F695F78D-4546-4B34-8769-23E938446C61}"/>
              </a:ext>
            </a:extLst>
          </p:cNvPr>
          <p:cNvSpPr>
            <a:spLocks noGrp="1"/>
          </p:cNvSpPr>
          <p:nvPr>
            <p:ph idx="1"/>
          </p:nvPr>
        </p:nvSpPr>
        <p:spPr>
          <a:xfrm>
            <a:off x="628650" y="794671"/>
            <a:ext cx="5413163" cy="3766967"/>
          </a:xfrm>
        </p:spPr>
        <p:txBody>
          <a:bodyPr/>
          <a:lstStyle/>
          <a:p>
            <a:r>
              <a:rPr lang="fr-FR" dirty="0"/>
              <a:t>65 lots de données</a:t>
            </a:r>
          </a:p>
          <a:p>
            <a:pPr lvl="1"/>
            <a:r>
              <a:rPr lang="fr-FR" dirty="0"/>
              <a:t>Socle économique transversal + industrie production = 14</a:t>
            </a:r>
          </a:p>
          <a:p>
            <a:pPr lvl="1"/>
            <a:r>
              <a:rPr lang="fr-FR" dirty="0"/>
              <a:t>Agriculture et économie maritime = 7</a:t>
            </a:r>
          </a:p>
          <a:p>
            <a:pPr lvl="1"/>
            <a:r>
              <a:rPr lang="fr-FR" dirty="0"/>
              <a:t>Commerce et artisanat = 9</a:t>
            </a:r>
          </a:p>
          <a:p>
            <a:pPr lvl="1"/>
            <a:r>
              <a:rPr lang="fr-FR" dirty="0"/>
              <a:t>Tourisme = 5</a:t>
            </a:r>
          </a:p>
          <a:p>
            <a:pPr lvl="1"/>
            <a:r>
              <a:rPr lang="fr-FR" dirty="0"/>
              <a:t>Santé et économie du soin = 5</a:t>
            </a:r>
          </a:p>
          <a:p>
            <a:pPr lvl="1"/>
            <a:r>
              <a:rPr lang="fr-FR" dirty="0"/>
              <a:t>Énergie et transitions écologiques = 5</a:t>
            </a:r>
          </a:p>
          <a:p>
            <a:pPr lvl="1"/>
            <a:r>
              <a:rPr lang="fr-FR" dirty="0"/>
              <a:t>Foncier économique, bâtiments d'activité = 6</a:t>
            </a:r>
          </a:p>
          <a:p>
            <a:pPr lvl="1"/>
            <a:r>
              <a:rPr lang="fr-FR" dirty="0"/>
              <a:t>Emploi, formation, réseaux et attractivité  = 11</a:t>
            </a:r>
          </a:p>
          <a:p>
            <a:pPr lvl="1"/>
            <a:endParaRPr lang="fr-FR" dirty="0"/>
          </a:p>
        </p:txBody>
      </p:sp>
      <p:sp>
        <p:nvSpPr>
          <p:cNvPr id="10" name="ZoneTexte 9">
            <a:extLst>
              <a:ext uri="{FF2B5EF4-FFF2-40B4-BE49-F238E27FC236}">
                <a16:creationId xmlns:a16="http://schemas.microsoft.com/office/drawing/2014/main" id="{8F6945D0-E506-49D6-886F-8F4EE2DCC8B5}"/>
              </a:ext>
            </a:extLst>
          </p:cNvPr>
          <p:cNvSpPr txBox="1"/>
          <p:nvPr/>
        </p:nvSpPr>
        <p:spPr>
          <a:xfrm>
            <a:off x="5886027" y="1178561"/>
            <a:ext cx="1186543" cy="253916"/>
          </a:xfrm>
          <a:prstGeom prst="rect">
            <a:avLst/>
          </a:prstGeom>
          <a:noFill/>
        </p:spPr>
        <p:txBody>
          <a:bodyPr wrap="none" rtlCol="0">
            <a:spAutoFit/>
          </a:bodyPr>
          <a:lstStyle/>
          <a:p>
            <a:r>
              <a:rPr lang="fr-FR" sz="1050" b="1" dirty="0"/>
              <a:t>MONDE SOCLE</a:t>
            </a:r>
          </a:p>
        </p:txBody>
      </p:sp>
      <p:sp>
        <p:nvSpPr>
          <p:cNvPr id="11" name="ZoneTexte 10">
            <a:extLst>
              <a:ext uri="{FF2B5EF4-FFF2-40B4-BE49-F238E27FC236}">
                <a16:creationId xmlns:a16="http://schemas.microsoft.com/office/drawing/2014/main" id="{E4F60B86-89F6-4C7A-AAC5-86316449283D}"/>
              </a:ext>
            </a:extLst>
          </p:cNvPr>
          <p:cNvSpPr txBox="1"/>
          <p:nvPr/>
        </p:nvSpPr>
        <p:spPr>
          <a:xfrm>
            <a:off x="5886027" y="1707723"/>
            <a:ext cx="1568058" cy="253916"/>
          </a:xfrm>
          <a:prstGeom prst="rect">
            <a:avLst/>
          </a:prstGeom>
          <a:noFill/>
        </p:spPr>
        <p:txBody>
          <a:bodyPr wrap="none" rtlCol="0">
            <a:spAutoFit/>
          </a:bodyPr>
          <a:lstStyle/>
          <a:p>
            <a:r>
              <a:rPr lang="fr-FR" sz="1050" b="1" dirty="0"/>
              <a:t>MONDE PRÉSENTIEL</a:t>
            </a:r>
          </a:p>
        </p:txBody>
      </p:sp>
      <p:sp>
        <p:nvSpPr>
          <p:cNvPr id="12" name="ZoneTexte 11">
            <a:extLst>
              <a:ext uri="{FF2B5EF4-FFF2-40B4-BE49-F238E27FC236}">
                <a16:creationId xmlns:a16="http://schemas.microsoft.com/office/drawing/2014/main" id="{ED1CA7B7-8A6D-4383-B1FE-D73E04255A3C}"/>
              </a:ext>
            </a:extLst>
          </p:cNvPr>
          <p:cNvSpPr txBox="1"/>
          <p:nvPr/>
        </p:nvSpPr>
        <p:spPr>
          <a:xfrm>
            <a:off x="5886027" y="2212568"/>
            <a:ext cx="1949573" cy="253916"/>
          </a:xfrm>
          <a:prstGeom prst="rect">
            <a:avLst/>
          </a:prstGeom>
          <a:noFill/>
        </p:spPr>
        <p:txBody>
          <a:bodyPr wrap="none" rtlCol="0">
            <a:spAutoFit/>
          </a:bodyPr>
          <a:lstStyle/>
          <a:p>
            <a:r>
              <a:rPr lang="fr-FR" sz="1050" b="1" dirty="0"/>
              <a:t>MONDE DES TRANSITIONS</a:t>
            </a:r>
          </a:p>
        </p:txBody>
      </p:sp>
      <p:sp>
        <p:nvSpPr>
          <p:cNvPr id="13" name="ZoneTexte 12">
            <a:extLst>
              <a:ext uri="{FF2B5EF4-FFF2-40B4-BE49-F238E27FC236}">
                <a16:creationId xmlns:a16="http://schemas.microsoft.com/office/drawing/2014/main" id="{BD12198D-B27F-47D7-8F93-DECF91F132D0}"/>
              </a:ext>
            </a:extLst>
          </p:cNvPr>
          <p:cNvSpPr txBox="1"/>
          <p:nvPr/>
        </p:nvSpPr>
        <p:spPr>
          <a:xfrm>
            <a:off x="5886027" y="2509751"/>
            <a:ext cx="2937022" cy="253916"/>
          </a:xfrm>
          <a:prstGeom prst="rect">
            <a:avLst/>
          </a:prstGeom>
          <a:noFill/>
        </p:spPr>
        <p:txBody>
          <a:bodyPr wrap="none" rtlCol="0">
            <a:spAutoFit/>
          </a:bodyPr>
          <a:lstStyle/>
          <a:p>
            <a:r>
              <a:rPr lang="fr-FR" sz="1050" b="1" dirty="0"/>
              <a:t>MONDE DES CAPACITÉS TERRITORIALES</a:t>
            </a:r>
          </a:p>
        </p:txBody>
      </p:sp>
      <p:sp>
        <p:nvSpPr>
          <p:cNvPr id="14" name="ZoneTexte 13">
            <a:extLst>
              <a:ext uri="{FF2B5EF4-FFF2-40B4-BE49-F238E27FC236}">
                <a16:creationId xmlns:a16="http://schemas.microsoft.com/office/drawing/2014/main" id="{B2E97364-7051-44F2-BE8C-A1BE93E3CB99}"/>
              </a:ext>
            </a:extLst>
          </p:cNvPr>
          <p:cNvSpPr txBox="1"/>
          <p:nvPr/>
        </p:nvSpPr>
        <p:spPr>
          <a:xfrm>
            <a:off x="5886026" y="2760438"/>
            <a:ext cx="2707793" cy="253916"/>
          </a:xfrm>
          <a:prstGeom prst="rect">
            <a:avLst/>
          </a:prstGeom>
          <a:noFill/>
        </p:spPr>
        <p:txBody>
          <a:bodyPr wrap="none" rtlCol="0">
            <a:spAutoFit/>
          </a:bodyPr>
          <a:lstStyle/>
          <a:p>
            <a:r>
              <a:rPr lang="fr-FR" sz="1050" b="1" dirty="0"/>
              <a:t>MONDE DES DYNAMIQUES HUMAINES</a:t>
            </a:r>
          </a:p>
        </p:txBody>
      </p:sp>
      <p:cxnSp>
        <p:nvCxnSpPr>
          <p:cNvPr id="16" name="Connecteur droit 15">
            <a:extLst>
              <a:ext uri="{FF2B5EF4-FFF2-40B4-BE49-F238E27FC236}">
                <a16:creationId xmlns:a16="http://schemas.microsoft.com/office/drawing/2014/main" id="{A0C07CD3-C34F-44D3-A15E-2A2150C34481}"/>
              </a:ext>
            </a:extLst>
          </p:cNvPr>
          <p:cNvCxnSpPr>
            <a:cxnSpLocks/>
          </p:cNvCxnSpPr>
          <p:nvPr/>
        </p:nvCxnSpPr>
        <p:spPr>
          <a:xfrm>
            <a:off x="5886026" y="1124373"/>
            <a:ext cx="0" cy="419947"/>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7B2292C6-18C2-4588-9539-2D839A1F9E97}"/>
              </a:ext>
            </a:extLst>
          </p:cNvPr>
          <p:cNvCxnSpPr>
            <a:cxnSpLocks/>
          </p:cNvCxnSpPr>
          <p:nvPr/>
        </p:nvCxnSpPr>
        <p:spPr>
          <a:xfrm>
            <a:off x="5889412" y="1617934"/>
            <a:ext cx="0" cy="419947"/>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B77F6296-D812-43A6-99E0-6A9FA14D6F42}"/>
              </a:ext>
            </a:extLst>
          </p:cNvPr>
          <p:cNvCxnSpPr>
            <a:cxnSpLocks/>
          </p:cNvCxnSpPr>
          <p:nvPr/>
        </p:nvCxnSpPr>
        <p:spPr>
          <a:xfrm>
            <a:off x="5886026" y="2089804"/>
            <a:ext cx="0" cy="419947"/>
          </a:xfrm>
          <a:prstGeom prst="line">
            <a:avLst/>
          </a:prstGeom>
        </p:spPr>
        <p:style>
          <a:lnRef idx="1">
            <a:schemeClr val="dk1"/>
          </a:lnRef>
          <a:fillRef idx="0">
            <a:schemeClr val="dk1"/>
          </a:fillRef>
          <a:effectRef idx="0">
            <a:schemeClr val="dk1"/>
          </a:effectRef>
          <a:fontRef idx="minor">
            <a:schemeClr val="tx1"/>
          </a:fontRef>
        </p:style>
      </p:cxnSp>
      <p:pic>
        <p:nvPicPr>
          <p:cNvPr id="15" name="Image 14">
            <a:extLst>
              <a:ext uri="{FF2B5EF4-FFF2-40B4-BE49-F238E27FC236}">
                <a16:creationId xmlns:a16="http://schemas.microsoft.com/office/drawing/2014/main" id="{3F7BA35A-8D4C-4121-9370-1E2AD13F5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892" y="3209603"/>
            <a:ext cx="2035629" cy="1526722"/>
          </a:xfrm>
          <a:prstGeom prst="rect">
            <a:avLst/>
          </a:prstGeom>
        </p:spPr>
      </p:pic>
    </p:spTree>
    <p:extLst>
      <p:ext uri="{BB962C8B-B14F-4D97-AF65-F5344CB8AC3E}">
        <p14:creationId xmlns:p14="http://schemas.microsoft.com/office/powerpoint/2010/main" val="1048878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2">
            <a:extLst>
              <a:ext uri="{FF2B5EF4-FFF2-40B4-BE49-F238E27FC236}">
                <a16:creationId xmlns:a16="http://schemas.microsoft.com/office/drawing/2014/main" id="{C6FE7B8F-D1F8-4510-AF84-D9C676F4E6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5143"/>
            <a:ext cx="5769490" cy="5143500"/>
          </a:xfrm>
          <a:prstGeom prst="rect">
            <a:avLst/>
          </a:prstGeom>
        </p:spPr>
      </p:pic>
      <p:sp>
        <p:nvSpPr>
          <p:cNvPr id="6" name="ZoneTexte 5">
            <a:extLst>
              <a:ext uri="{FF2B5EF4-FFF2-40B4-BE49-F238E27FC236}">
                <a16:creationId xmlns:a16="http://schemas.microsoft.com/office/drawing/2014/main" id="{FF92F00F-C4BB-4BA9-A7B3-84D4A9D054E0}"/>
              </a:ext>
            </a:extLst>
          </p:cNvPr>
          <p:cNvSpPr txBox="1"/>
          <p:nvPr/>
        </p:nvSpPr>
        <p:spPr>
          <a:xfrm>
            <a:off x="6233885" y="1146628"/>
            <a:ext cx="2648858" cy="2031325"/>
          </a:xfrm>
          <a:prstGeom prst="rect">
            <a:avLst/>
          </a:prstGeom>
          <a:noFill/>
        </p:spPr>
        <p:txBody>
          <a:bodyPr wrap="square">
            <a:spAutoFit/>
          </a:bodyPr>
          <a:lstStyle/>
          <a:p>
            <a:r>
              <a:rPr lang="fr-FR" dirty="0"/>
              <a:t>Inspiration des travaux universitaires de la démarche d’attractivité</a:t>
            </a:r>
          </a:p>
          <a:p>
            <a:endParaRPr lang="fr-FR" dirty="0"/>
          </a:p>
          <a:p>
            <a:r>
              <a:rPr lang="fr-FR" dirty="0">
                <a:hlinkClick r:id="rId4"/>
              </a:rPr>
              <a:t>Feuille de route </a:t>
            </a:r>
            <a:r>
              <a:rPr lang="fr-FR" dirty="0"/>
              <a:t>(deuxième phase) 2019 à télécharger.</a:t>
            </a:r>
          </a:p>
        </p:txBody>
      </p:sp>
    </p:spTree>
    <p:extLst>
      <p:ext uri="{BB962C8B-B14F-4D97-AF65-F5344CB8AC3E}">
        <p14:creationId xmlns:p14="http://schemas.microsoft.com/office/powerpoint/2010/main" val="3887530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51" y="1590203"/>
            <a:ext cx="4215575" cy="1554538"/>
          </a:xfrm>
        </p:spPr>
        <p:txBody>
          <a:bodyPr>
            <a:normAutofit/>
          </a:bodyPr>
          <a:lstStyle/>
          <a:p>
            <a:r>
              <a:rPr lang="fr-FR" sz="2800" dirty="0">
                <a:latin typeface="+mn-lt"/>
              </a:rPr>
              <a:t>4. Rencontres de la Cornouaille 2026</a:t>
            </a:r>
            <a:br>
              <a:rPr lang="fr-FR" sz="2800" dirty="0">
                <a:latin typeface="+mn-lt"/>
              </a:rPr>
            </a:br>
            <a:endParaRPr lang="fr-FR" sz="2800" dirty="0">
              <a:latin typeface="+mn-lt"/>
            </a:endParaRPr>
          </a:p>
        </p:txBody>
      </p:sp>
      <p:pic>
        <p:nvPicPr>
          <p:cNvPr id="6" name="Image 5">
            <a:extLst>
              <a:ext uri="{FF2B5EF4-FFF2-40B4-BE49-F238E27FC236}">
                <a16:creationId xmlns:a16="http://schemas.microsoft.com/office/drawing/2014/main" id="{B9CC4C50-1F78-4145-AA41-04115E4601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017509" cy="5143500"/>
          </a:xfrm>
          <a:prstGeom prst="rect">
            <a:avLst/>
          </a:prstGeom>
        </p:spPr>
      </p:pic>
      <p:pic>
        <p:nvPicPr>
          <p:cNvPr id="4" name="Image 3">
            <a:extLst>
              <a:ext uri="{FF2B5EF4-FFF2-40B4-BE49-F238E27FC236}">
                <a16:creationId xmlns:a16="http://schemas.microsoft.com/office/drawing/2014/main" id="{D79641BE-EE5A-48E6-A40D-A4E5DA35B4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138" y="0"/>
            <a:ext cx="7714647" cy="5143500"/>
          </a:xfrm>
          <a:prstGeom prst="rect">
            <a:avLst/>
          </a:prstGeom>
        </p:spPr>
      </p:pic>
    </p:spTree>
    <p:extLst>
      <p:ext uri="{BB962C8B-B14F-4D97-AF65-F5344CB8AC3E}">
        <p14:creationId xmlns:p14="http://schemas.microsoft.com/office/powerpoint/2010/main" val="228906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26DDE56-BAB2-48CC-AA1A-4FBE4B5BF659}"/>
              </a:ext>
            </a:extLst>
          </p:cNvPr>
          <p:cNvSpPr>
            <a:spLocks noGrp="1"/>
          </p:cNvSpPr>
          <p:nvPr>
            <p:ph type="title"/>
          </p:nvPr>
        </p:nvSpPr>
        <p:spPr/>
        <p:txBody>
          <a:bodyPr/>
          <a:lstStyle/>
          <a:p>
            <a:r>
              <a:rPr lang="fr-FR" dirty="0"/>
              <a:t>Rencontres de la Cornouaille, éléments clés</a:t>
            </a:r>
          </a:p>
        </p:txBody>
      </p:sp>
      <p:sp>
        <p:nvSpPr>
          <p:cNvPr id="5" name="Espace réservé du contenu 4">
            <a:extLst>
              <a:ext uri="{FF2B5EF4-FFF2-40B4-BE49-F238E27FC236}">
                <a16:creationId xmlns:a16="http://schemas.microsoft.com/office/drawing/2014/main" id="{9D31FAC7-100E-4671-B56C-A29738CE1F17}"/>
              </a:ext>
            </a:extLst>
          </p:cNvPr>
          <p:cNvSpPr>
            <a:spLocks noGrp="1"/>
          </p:cNvSpPr>
          <p:nvPr>
            <p:ph idx="1"/>
          </p:nvPr>
        </p:nvSpPr>
        <p:spPr>
          <a:xfrm>
            <a:off x="303079" y="794671"/>
            <a:ext cx="5534228" cy="3766967"/>
          </a:xfrm>
        </p:spPr>
        <p:txBody>
          <a:bodyPr>
            <a:normAutofit/>
          </a:bodyPr>
          <a:lstStyle/>
          <a:p>
            <a:r>
              <a:rPr lang="fr-FR" dirty="0"/>
              <a:t>QCD organise un évènement à l’échelle de la Cornouaille conformément au programme partenarial 2026 « Organiser et animer les Rencontres de la Cornouaille ».</a:t>
            </a:r>
          </a:p>
          <a:p>
            <a:r>
              <a:rPr lang="fr-FR" dirty="0"/>
              <a:t>Quand ? </a:t>
            </a:r>
          </a:p>
          <a:p>
            <a:pPr lvl="1"/>
            <a:r>
              <a:rPr lang="fr-FR" dirty="0">
                <a:solidFill>
                  <a:srgbClr val="FF0000"/>
                </a:solidFill>
              </a:rPr>
              <a:t>vendredi 4 décembre 2026 </a:t>
            </a:r>
            <a:r>
              <a:rPr lang="fr-FR" dirty="0"/>
              <a:t>(après-midi) à Quimper </a:t>
            </a:r>
          </a:p>
          <a:p>
            <a:r>
              <a:rPr lang="fr-FR" dirty="0"/>
              <a:t>Où ? </a:t>
            </a:r>
          </a:p>
          <a:p>
            <a:pPr lvl="1"/>
            <a:r>
              <a:rPr lang="fr-FR" dirty="0"/>
              <a:t>Soit le </a:t>
            </a:r>
            <a:r>
              <a:rPr lang="fr-FR" b="1" dirty="0"/>
              <a:t>Pôle Max Jacob </a:t>
            </a:r>
            <a:r>
              <a:rPr lang="fr-FR" dirty="0"/>
              <a:t>(Théâtre, </a:t>
            </a:r>
            <a:r>
              <a:rPr lang="fr-FR" dirty="0" err="1"/>
              <a:t>Novomax</a:t>
            </a:r>
            <a:r>
              <a:rPr lang="fr-FR" dirty="0"/>
              <a:t>, Ti </a:t>
            </a:r>
            <a:r>
              <a:rPr lang="fr-FR" dirty="0" err="1"/>
              <a:t>ar</a:t>
            </a:r>
            <a:r>
              <a:rPr lang="fr-FR" dirty="0"/>
              <a:t> </a:t>
            </a:r>
            <a:r>
              <a:rPr lang="fr-FR" dirty="0" err="1"/>
              <a:t>Vro</a:t>
            </a:r>
            <a:r>
              <a:rPr lang="fr-FR" dirty="0"/>
              <a:t>) ;  soit le Centre des congrès du Chapeau Rouge </a:t>
            </a:r>
            <a:r>
              <a:rPr lang="fr-FR" i="1" dirty="0"/>
              <a:t>: en cours de décision</a:t>
            </a:r>
          </a:p>
          <a:p>
            <a:r>
              <a:rPr lang="fr-FR" dirty="0"/>
              <a:t>Comment répondre aux enjeux du territoire ? </a:t>
            </a:r>
          </a:p>
          <a:p>
            <a:pPr lvl="1"/>
            <a:r>
              <a:rPr lang="fr-FR" b="1" dirty="0">
                <a:solidFill>
                  <a:srgbClr val="C5D300"/>
                </a:solidFill>
                <a:latin typeface="Calibri"/>
              </a:rPr>
              <a:t>Quimper Cornouaille Développement </a:t>
            </a:r>
            <a:r>
              <a:rPr lang="fr-FR" sz="1400" b="1" dirty="0">
                <a:solidFill>
                  <a:srgbClr val="C5D300"/>
                </a:solidFill>
                <a:latin typeface="Calibri"/>
              </a:rPr>
              <a:t>élabore l’événement afin que les Rencontres contribuent à la coopération des élus sur l’action publique.</a:t>
            </a:r>
            <a:endParaRPr lang="fr-FR" b="1" dirty="0"/>
          </a:p>
          <a:p>
            <a:endParaRPr lang="fr-FR" dirty="0"/>
          </a:p>
          <a:p>
            <a:endParaRPr lang="fr-FR" dirty="0"/>
          </a:p>
          <a:p>
            <a:endParaRPr lang="fr-FR" dirty="0"/>
          </a:p>
          <a:p>
            <a:endParaRPr lang="fr-FR" dirty="0"/>
          </a:p>
        </p:txBody>
      </p:sp>
      <p:pic>
        <p:nvPicPr>
          <p:cNvPr id="7" name="Image 6">
            <a:extLst>
              <a:ext uri="{FF2B5EF4-FFF2-40B4-BE49-F238E27FC236}">
                <a16:creationId xmlns:a16="http://schemas.microsoft.com/office/drawing/2014/main" id="{1974D8F2-5199-4729-92A9-E8DA1FF3E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934" y="1569805"/>
            <a:ext cx="2872988" cy="2216698"/>
          </a:xfrm>
          <a:prstGeom prst="rect">
            <a:avLst/>
          </a:prstGeom>
        </p:spPr>
      </p:pic>
      <p:sp>
        <p:nvSpPr>
          <p:cNvPr id="2" name="ZoneTexte 1">
            <a:extLst>
              <a:ext uri="{FF2B5EF4-FFF2-40B4-BE49-F238E27FC236}">
                <a16:creationId xmlns:a16="http://schemas.microsoft.com/office/drawing/2014/main" id="{3E0E3F36-3A6D-4EBF-ADA9-7C953AE52E08}"/>
              </a:ext>
            </a:extLst>
          </p:cNvPr>
          <p:cNvSpPr txBox="1"/>
          <p:nvPr/>
        </p:nvSpPr>
        <p:spPr>
          <a:xfrm>
            <a:off x="6417898" y="3770616"/>
            <a:ext cx="2489200" cy="261610"/>
          </a:xfrm>
          <a:prstGeom prst="rect">
            <a:avLst/>
          </a:prstGeom>
          <a:noFill/>
        </p:spPr>
        <p:txBody>
          <a:bodyPr wrap="square" rtlCol="0">
            <a:spAutoFit/>
          </a:bodyPr>
          <a:lstStyle/>
          <a:p>
            <a:r>
              <a:rPr lang="fr-FR" sz="1100" dirty="0"/>
              <a:t>Théâtre Max Jacob, Quimper </a:t>
            </a:r>
          </a:p>
        </p:txBody>
      </p:sp>
      <p:cxnSp>
        <p:nvCxnSpPr>
          <p:cNvPr id="6" name="Connecteur droit avec flèche 5">
            <a:extLst>
              <a:ext uri="{FF2B5EF4-FFF2-40B4-BE49-F238E27FC236}">
                <a16:creationId xmlns:a16="http://schemas.microsoft.com/office/drawing/2014/main" id="{124CF577-827D-4DE7-8CB1-0825F5B7A12B}"/>
              </a:ext>
            </a:extLst>
          </p:cNvPr>
          <p:cNvCxnSpPr>
            <a:cxnSpLocks/>
          </p:cNvCxnSpPr>
          <p:nvPr/>
        </p:nvCxnSpPr>
        <p:spPr>
          <a:xfrm flipV="1">
            <a:off x="4804229" y="1029148"/>
            <a:ext cx="1858249" cy="9744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789C96FD-872E-4B94-94F5-C0D2AF05DD20}"/>
              </a:ext>
            </a:extLst>
          </p:cNvPr>
          <p:cNvSpPr txBox="1"/>
          <p:nvPr/>
        </p:nvSpPr>
        <p:spPr>
          <a:xfrm>
            <a:off x="6734629" y="794671"/>
            <a:ext cx="2271485" cy="307777"/>
          </a:xfrm>
          <a:prstGeom prst="rect">
            <a:avLst/>
          </a:prstGeom>
          <a:noFill/>
        </p:spPr>
        <p:txBody>
          <a:bodyPr wrap="square" rtlCol="0">
            <a:spAutoFit/>
          </a:bodyPr>
          <a:lstStyle/>
          <a:p>
            <a:r>
              <a:rPr lang="fr-FR" sz="1400" dirty="0">
                <a:solidFill>
                  <a:srgbClr val="FF0000"/>
                </a:solidFill>
              </a:rPr>
              <a:t>À noter à vos agendas 📆</a:t>
            </a:r>
          </a:p>
        </p:txBody>
      </p:sp>
    </p:spTree>
    <p:extLst>
      <p:ext uri="{BB962C8B-B14F-4D97-AF65-F5344CB8AC3E}">
        <p14:creationId xmlns:p14="http://schemas.microsoft.com/office/powerpoint/2010/main" val="261032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26DDE56-BAB2-48CC-AA1A-4FBE4B5BF659}"/>
              </a:ext>
            </a:extLst>
          </p:cNvPr>
          <p:cNvSpPr>
            <a:spLocks noGrp="1"/>
          </p:cNvSpPr>
          <p:nvPr>
            <p:ph type="title"/>
          </p:nvPr>
        </p:nvSpPr>
        <p:spPr/>
        <p:txBody>
          <a:bodyPr/>
          <a:lstStyle/>
          <a:p>
            <a:r>
              <a:rPr lang="fr-FR" dirty="0"/>
              <a:t>Rencontres de la Cornouaille, contexte</a:t>
            </a:r>
          </a:p>
        </p:txBody>
      </p:sp>
      <p:sp>
        <p:nvSpPr>
          <p:cNvPr id="5" name="Espace réservé du contenu 4">
            <a:extLst>
              <a:ext uri="{FF2B5EF4-FFF2-40B4-BE49-F238E27FC236}">
                <a16:creationId xmlns:a16="http://schemas.microsoft.com/office/drawing/2014/main" id="{9D31FAC7-100E-4671-B56C-A29738CE1F17}"/>
              </a:ext>
            </a:extLst>
          </p:cNvPr>
          <p:cNvSpPr>
            <a:spLocks noGrp="1"/>
          </p:cNvSpPr>
          <p:nvPr>
            <p:ph idx="1"/>
          </p:nvPr>
        </p:nvSpPr>
        <p:spPr>
          <a:xfrm>
            <a:off x="302078" y="772901"/>
            <a:ext cx="5895522" cy="3808326"/>
          </a:xfrm>
        </p:spPr>
        <p:txBody>
          <a:bodyPr>
            <a:normAutofit fontScale="92500" lnSpcReduction="10000"/>
          </a:bodyPr>
          <a:lstStyle/>
          <a:p>
            <a:r>
              <a:rPr lang="fr-FR" sz="1600" b="1" dirty="0">
                <a:solidFill>
                  <a:srgbClr val="524F5A"/>
                </a:solidFill>
                <a:ea typeface="Times New Roman" panose="02020603050405020304" pitchFamily="18" charset="0"/>
                <a:cs typeface="Times New Roman" panose="02020603050405020304" pitchFamily="18" charset="0"/>
              </a:rPr>
              <a:t>Pourquoi les Rencontres de la Cornouaille ? </a:t>
            </a:r>
          </a:p>
          <a:p>
            <a:pPr marL="0" indent="0">
              <a:buNone/>
            </a:pPr>
            <a:r>
              <a:rPr lang="fr-FR" sz="1600" dirty="0">
                <a:solidFill>
                  <a:srgbClr val="524F5A"/>
                </a:solidFill>
                <a:ea typeface="Calibri" panose="020F0502020204030204" pitchFamily="34" charset="0"/>
                <a:cs typeface="Times New Roman" panose="02020603050405020304" pitchFamily="18" charset="0"/>
              </a:rPr>
              <a:t>1 projet transverse structurant, afin de </a:t>
            </a:r>
            <a:r>
              <a:rPr lang="fr-FR" sz="1600" b="1" dirty="0">
                <a:solidFill>
                  <a:srgbClr val="C5D300"/>
                </a:solidFill>
                <a:ea typeface="Calibri" panose="020F0502020204030204" pitchFamily="34" charset="0"/>
                <a:cs typeface="Times New Roman" panose="02020603050405020304" pitchFamily="18" charset="0"/>
              </a:rPr>
              <a:t>préparer le territoire cornouaillais aux enjeux de demain</a:t>
            </a:r>
            <a:r>
              <a:rPr lang="fr-FR" sz="1600" dirty="0">
                <a:solidFill>
                  <a:srgbClr val="524F5A"/>
                </a:solidFill>
                <a:ea typeface="Calibri" panose="020F0502020204030204" pitchFamily="34" charset="0"/>
                <a:cs typeface="Times New Roman" panose="02020603050405020304" pitchFamily="18" charset="0"/>
              </a:rPr>
              <a:t> et </a:t>
            </a:r>
            <a:r>
              <a:rPr lang="fr-FR" sz="1600" b="1" dirty="0">
                <a:solidFill>
                  <a:srgbClr val="524F5A"/>
                </a:solidFill>
                <a:ea typeface="Calibri" panose="020F0502020204030204" pitchFamily="34" charset="0"/>
                <a:cs typeface="Times New Roman" panose="02020603050405020304" pitchFamily="18" charset="0"/>
              </a:rPr>
              <a:t>renforcer le positionnement de l’agence</a:t>
            </a:r>
            <a:r>
              <a:rPr lang="fr-FR" sz="1600" dirty="0">
                <a:solidFill>
                  <a:srgbClr val="524F5A"/>
                </a:solidFill>
                <a:ea typeface="Calibri" panose="020F0502020204030204" pitchFamily="34" charset="0"/>
                <a:cs typeface="Times New Roman" panose="02020603050405020304" pitchFamily="18" charset="0"/>
              </a:rPr>
              <a:t> vis-à-vis des attentes de ses membres.</a:t>
            </a:r>
          </a:p>
          <a:p>
            <a:pPr marL="0" indent="0">
              <a:buNone/>
            </a:pPr>
            <a:endParaRPr lang="fr-FR" sz="1600" dirty="0">
              <a:solidFill>
                <a:srgbClr val="524F5A"/>
              </a:solidFill>
              <a:ea typeface="Calibri" panose="020F0502020204030204" pitchFamily="34" charset="0"/>
              <a:cs typeface="Times New Roman" panose="02020603050405020304" pitchFamily="18" charset="0"/>
            </a:endParaRPr>
          </a:p>
          <a:p>
            <a:r>
              <a:rPr lang="fr-FR" dirty="0">
                <a:solidFill>
                  <a:srgbClr val="524F5A"/>
                </a:solidFill>
                <a:ea typeface="Calibri" panose="020F0502020204030204" pitchFamily="34" charset="0"/>
                <a:cs typeface="Times New Roman" panose="02020603050405020304" pitchFamily="18" charset="0"/>
              </a:rPr>
              <a:t>Objectif : organiser un temps annuel permettant de:</a:t>
            </a:r>
          </a:p>
          <a:p>
            <a:pPr lvl="1"/>
            <a:r>
              <a:rPr lang="fr-FR" dirty="0"/>
              <a:t>Rassembler tous les élus de la Cornouaille (communautaires et communaux) ​​</a:t>
            </a:r>
          </a:p>
          <a:p>
            <a:pPr lvl="1"/>
            <a:r>
              <a:rPr lang="fr-FR" dirty="0"/>
              <a:t>Favoriser l’interconnaissance et la collaboration entre élus, techniciens et QCD ​​</a:t>
            </a:r>
          </a:p>
          <a:p>
            <a:pPr lvl="1"/>
            <a:r>
              <a:rPr lang="fr-FR" dirty="0"/>
              <a:t>Répondre à une attente des élus sur un sujet à fort enjeu pour la Cornouaille : </a:t>
            </a:r>
            <a:r>
              <a:rPr lang="fr-FR" b="1" i="1" dirty="0">
                <a:solidFill>
                  <a:srgbClr val="C5D300"/>
                </a:solidFill>
              </a:rPr>
              <a:t>les évolutions démographiques en Cornouaille</a:t>
            </a:r>
            <a:r>
              <a:rPr lang="fr-FR" i="1" dirty="0">
                <a:solidFill>
                  <a:srgbClr val="C5D300"/>
                </a:solidFill>
              </a:rPr>
              <a:t> </a:t>
            </a:r>
            <a:r>
              <a:rPr lang="fr-FR" i="1" dirty="0"/>
              <a:t>(</a:t>
            </a:r>
            <a:r>
              <a:rPr lang="fr-FR" b="1" i="1" dirty="0"/>
              <a:t>Comment adapter ses politiques publiques face au mur démographique ?)​​</a:t>
            </a:r>
          </a:p>
          <a:p>
            <a:pPr lvl="1"/>
            <a:r>
              <a:rPr lang="fr-FR" dirty="0"/>
              <a:t>Offrir une visibilité et une tribune au collectif de </a:t>
            </a:r>
            <a:r>
              <a:rPr lang="fr-FR" dirty="0" err="1"/>
              <a:t>président.e.s</a:t>
            </a:r>
            <a:r>
              <a:rPr lang="fr-FR" dirty="0"/>
              <a:t> des territoires de Cornouaille pour embarquer l’ensemble des équipes travaillant dans les collectivités​​</a:t>
            </a:r>
          </a:p>
          <a:p>
            <a:pPr marL="0" indent="0">
              <a:buNone/>
            </a:pPr>
            <a:endParaRPr lang="fr-FR" dirty="0"/>
          </a:p>
        </p:txBody>
      </p:sp>
      <p:pic>
        <p:nvPicPr>
          <p:cNvPr id="7" name="Image 6">
            <a:extLst>
              <a:ext uri="{FF2B5EF4-FFF2-40B4-BE49-F238E27FC236}">
                <a16:creationId xmlns:a16="http://schemas.microsoft.com/office/drawing/2014/main" id="{50CB265F-F6EC-4D21-BF44-74BF77E84D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661" y="1108129"/>
            <a:ext cx="2888338" cy="2890434"/>
          </a:xfrm>
          <a:prstGeom prst="rect">
            <a:avLst/>
          </a:prstGeom>
        </p:spPr>
      </p:pic>
    </p:spTree>
    <p:extLst>
      <p:ext uri="{BB962C8B-B14F-4D97-AF65-F5344CB8AC3E}">
        <p14:creationId xmlns:p14="http://schemas.microsoft.com/office/powerpoint/2010/main" val="2455848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26DDE56-BAB2-48CC-AA1A-4FBE4B5BF659}"/>
              </a:ext>
            </a:extLst>
          </p:cNvPr>
          <p:cNvSpPr>
            <a:spLocks noGrp="1"/>
          </p:cNvSpPr>
          <p:nvPr>
            <p:ph type="title"/>
          </p:nvPr>
        </p:nvSpPr>
        <p:spPr/>
        <p:txBody>
          <a:bodyPr/>
          <a:lstStyle/>
          <a:p>
            <a:r>
              <a:rPr lang="fr-FR" dirty="0"/>
              <a:t>Rencontres de la Cornouaille, organisation interne</a:t>
            </a:r>
          </a:p>
        </p:txBody>
      </p:sp>
      <p:sp>
        <p:nvSpPr>
          <p:cNvPr id="5" name="Espace réservé du contenu 4">
            <a:extLst>
              <a:ext uri="{FF2B5EF4-FFF2-40B4-BE49-F238E27FC236}">
                <a16:creationId xmlns:a16="http://schemas.microsoft.com/office/drawing/2014/main" id="{9D31FAC7-100E-4671-B56C-A29738CE1F17}"/>
              </a:ext>
            </a:extLst>
          </p:cNvPr>
          <p:cNvSpPr>
            <a:spLocks noGrp="1"/>
          </p:cNvSpPr>
          <p:nvPr>
            <p:ph idx="1"/>
          </p:nvPr>
        </p:nvSpPr>
        <p:spPr/>
        <p:txBody>
          <a:bodyPr>
            <a:normAutofit fontScale="85000" lnSpcReduction="20000"/>
          </a:bodyPr>
          <a:lstStyle/>
          <a:p>
            <a:r>
              <a:rPr lang="fr-FR" dirty="0"/>
              <a:t>Groupe projet (direction de projet) </a:t>
            </a:r>
          </a:p>
          <a:p>
            <a:endParaRPr lang="fr-FR" dirty="0"/>
          </a:p>
          <a:p>
            <a:pPr lvl="1"/>
            <a:r>
              <a:rPr lang="fr-FR" dirty="0"/>
              <a:t>Commanditaire : Chloé Guéguen, directrice</a:t>
            </a:r>
          </a:p>
          <a:p>
            <a:pPr lvl="1"/>
            <a:r>
              <a:rPr lang="fr-FR" dirty="0"/>
              <a:t>Pilote du projet : Emmanuelle Coacolou</a:t>
            </a:r>
          </a:p>
          <a:p>
            <a:pPr lvl="1"/>
            <a:r>
              <a:rPr lang="fr-FR" dirty="0"/>
              <a:t>Directeur de projet : Mikael Bolloré</a:t>
            </a:r>
          </a:p>
          <a:p>
            <a:endParaRPr lang="fr-FR" dirty="0"/>
          </a:p>
          <a:p>
            <a:r>
              <a:rPr lang="fr-FR" dirty="0"/>
              <a:t>Elu référent : </a:t>
            </a:r>
          </a:p>
          <a:p>
            <a:pPr lvl="1"/>
            <a:r>
              <a:rPr lang="fr-FR" dirty="0"/>
              <a:t>Isabelle </a:t>
            </a:r>
            <a:r>
              <a:rPr lang="fr-FR" dirty="0" err="1"/>
              <a:t>Assih</a:t>
            </a:r>
            <a:r>
              <a:rPr lang="fr-FR" dirty="0"/>
              <a:t> </a:t>
            </a:r>
          </a:p>
          <a:p>
            <a:endParaRPr lang="fr-FR" dirty="0"/>
          </a:p>
          <a:p>
            <a:r>
              <a:rPr lang="fr-FR" dirty="0"/>
              <a:t>Animation et producteurs des sessions (conférences)</a:t>
            </a:r>
          </a:p>
          <a:p>
            <a:endParaRPr lang="fr-FR" dirty="0"/>
          </a:p>
          <a:p>
            <a:pPr lvl="1"/>
            <a:r>
              <a:rPr lang="fr-FR" dirty="0"/>
              <a:t>Aménagement : Chloé Biger</a:t>
            </a:r>
          </a:p>
          <a:p>
            <a:pPr lvl="1"/>
            <a:r>
              <a:rPr lang="fr-FR" dirty="0"/>
              <a:t>Tourisme &amp; prospective : Héloïse Colin &amp; Clémence </a:t>
            </a:r>
            <a:r>
              <a:rPr lang="fr-FR" dirty="0" err="1"/>
              <a:t>Gauriveaud</a:t>
            </a:r>
            <a:endParaRPr lang="fr-FR" dirty="0"/>
          </a:p>
          <a:p>
            <a:pPr lvl="1"/>
            <a:r>
              <a:rPr lang="fr-FR" dirty="0"/>
              <a:t>Conseil de développement : Anthony Trihan</a:t>
            </a:r>
          </a:p>
          <a:p>
            <a:endParaRPr lang="fr-FR" dirty="0"/>
          </a:p>
          <a:p>
            <a:r>
              <a:rPr lang="fr-FR" dirty="0"/>
              <a:t>Animation du temps sur le projet de territoire : portage politique</a:t>
            </a:r>
          </a:p>
          <a:p>
            <a:pPr lvl="1"/>
            <a:r>
              <a:rPr lang="fr-FR" dirty="0"/>
              <a:t>Maryse </a:t>
            </a:r>
            <a:r>
              <a:rPr lang="fr-FR" dirty="0" err="1"/>
              <a:t>Brégeon</a:t>
            </a:r>
            <a:r>
              <a:rPr lang="fr-FR" dirty="0"/>
              <a:t> et Carole Escaravage</a:t>
            </a:r>
          </a:p>
          <a:p>
            <a:endParaRPr lang="fr-FR" dirty="0"/>
          </a:p>
        </p:txBody>
      </p:sp>
      <p:pic>
        <p:nvPicPr>
          <p:cNvPr id="3" name="Image 2">
            <a:extLst>
              <a:ext uri="{FF2B5EF4-FFF2-40B4-BE49-F238E27FC236}">
                <a16:creationId xmlns:a16="http://schemas.microsoft.com/office/drawing/2014/main" id="{E98B611F-0C1D-46AD-A251-C8ECFF0A4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780" y="581862"/>
            <a:ext cx="4327023" cy="2163512"/>
          </a:xfrm>
          <a:prstGeom prst="rect">
            <a:avLst/>
          </a:prstGeom>
        </p:spPr>
      </p:pic>
    </p:spTree>
    <p:extLst>
      <p:ext uri="{BB962C8B-B14F-4D97-AF65-F5344CB8AC3E}">
        <p14:creationId xmlns:p14="http://schemas.microsoft.com/office/powerpoint/2010/main" val="596067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26DDE56-BAB2-48CC-AA1A-4FBE4B5BF659}"/>
              </a:ext>
            </a:extLst>
          </p:cNvPr>
          <p:cNvSpPr>
            <a:spLocks noGrp="1"/>
          </p:cNvSpPr>
          <p:nvPr>
            <p:ph type="title"/>
          </p:nvPr>
        </p:nvSpPr>
        <p:spPr/>
        <p:txBody>
          <a:bodyPr/>
          <a:lstStyle/>
          <a:p>
            <a:r>
              <a:rPr lang="fr-FR" dirty="0"/>
              <a:t>Rencontres de la Cornouaille, cibles</a:t>
            </a:r>
          </a:p>
        </p:txBody>
      </p:sp>
      <p:sp>
        <p:nvSpPr>
          <p:cNvPr id="5" name="Espace réservé du contenu 4">
            <a:extLst>
              <a:ext uri="{FF2B5EF4-FFF2-40B4-BE49-F238E27FC236}">
                <a16:creationId xmlns:a16="http://schemas.microsoft.com/office/drawing/2014/main" id="{9D31FAC7-100E-4671-B56C-A29738CE1F17}"/>
              </a:ext>
            </a:extLst>
          </p:cNvPr>
          <p:cNvSpPr>
            <a:spLocks noGrp="1"/>
          </p:cNvSpPr>
          <p:nvPr>
            <p:ph idx="1"/>
          </p:nvPr>
        </p:nvSpPr>
        <p:spPr>
          <a:xfrm>
            <a:off x="628650" y="794671"/>
            <a:ext cx="5144469" cy="3766967"/>
          </a:xfrm>
        </p:spPr>
        <p:txBody>
          <a:bodyPr>
            <a:normAutofit fontScale="92500"/>
          </a:bodyPr>
          <a:lstStyle/>
          <a:p>
            <a:r>
              <a:rPr lang="fr-FR" dirty="0"/>
              <a:t>prioritaire :  </a:t>
            </a:r>
            <a:r>
              <a:rPr lang="fr-FR" dirty="0">
                <a:solidFill>
                  <a:srgbClr val="C5D300"/>
                </a:solidFill>
              </a:rPr>
              <a:t>élus communautaires et les conseillers municipaux </a:t>
            </a:r>
            <a:r>
              <a:rPr lang="fr-FR" dirty="0"/>
              <a:t>de la Cornouaille</a:t>
            </a:r>
          </a:p>
          <a:p>
            <a:r>
              <a:rPr lang="fr-FR" dirty="0"/>
              <a:t>secondaires : </a:t>
            </a:r>
            <a:r>
              <a:rPr lang="fr-FR" dirty="0">
                <a:solidFill>
                  <a:srgbClr val="C5D300"/>
                </a:solidFill>
              </a:rPr>
              <a:t>agents des collectivités </a:t>
            </a:r>
            <a:r>
              <a:rPr lang="fr-FR" dirty="0"/>
              <a:t>(DGS et DGA, cadres techniques des EPCI et des communes, des collectivités impliqués dans les politiques publiques territoriales (Etat, Région Bretagne, Département...)</a:t>
            </a:r>
          </a:p>
          <a:p>
            <a:endParaRPr lang="fr-FR" dirty="0"/>
          </a:p>
          <a:p>
            <a:r>
              <a:rPr lang="fr-FR" dirty="0"/>
              <a:t>Résultats escomptés : ​</a:t>
            </a:r>
          </a:p>
          <a:p>
            <a:pPr lvl="1"/>
            <a:r>
              <a:rPr lang="fr-FR" b="1" dirty="0">
                <a:solidFill>
                  <a:srgbClr val="FF0000"/>
                </a:solidFill>
              </a:rPr>
              <a:t>Atteindre les 200 participants ​</a:t>
            </a:r>
          </a:p>
          <a:p>
            <a:pPr lvl="1"/>
            <a:r>
              <a:rPr lang="fr-FR" dirty="0"/>
              <a:t>Obtenir un score de satisfaction max. ​</a:t>
            </a:r>
          </a:p>
          <a:p>
            <a:pPr lvl="1"/>
            <a:r>
              <a:rPr lang="fr-FR" dirty="0"/>
              <a:t>En faire un événement récurrent, tous les ans ​</a:t>
            </a:r>
          </a:p>
          <a:p>
            <a:endParaRPr lang="fr-FR" dirty="0"/>
          </a:p>
          <a:p>
            <a:r>
              <a:rPr lang="fr-FR" dirty="0"/>
              <a:t>Budget prévisionnel modéré : </a:t>
            </a:r>
          </a:p>
          <a:p>
            <a:pPr lvl="1"/>
            <a:r>
              <a:rPr lang="fr-FR" dirty="0"/>
              <a:t>7 000 € TTC (location de salle, logistique, communication, intervenants, frais de réception). ​</a:t>
            </a:r>
          </a:p>
          <a:p>
            <a:endParaRPr lang="fr-FR" dirty="0"/>
          </a:p>
          <a:p>
            <a:endParaRPr lang="fr-FR" dirty="0"/>
          </a:p>
        </p:txBody>
      </p:sp>
      <p:pic>
        <p:nvPicPr>
          <p:cNvPr id="6" name="Image 5">
            <a:extLst>
              <a:ext uri="{FF2B5EF4-FFF2-40B4-BE49-F238E27FC236}">
                <a16:creationId xmlns:a16="http://schemas.microsoft.com/office/drawing/2014/main" id="{8D0F8DD3-69EE-4608-B8F5-82BDFAF56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037" y="1262833"/>
            <a:ext cx="3089137" cy="2040443"/>
          </a:xfrm>
          <a:prstGeom prst="rect">
            <a:avLst/>
          </a:prstGeom>
        </p:spPr>
      </p:pic>
      <p:sp>
        <p:nvSpPr>
          <p:cNvPr id="7" name="ZoneTexte 6">
            <a:extLst>
              <a:ext uri="{FF2B5EF4-FFF2-40B4-BE49-F238E27FC236}">
                <a16:creationId xmlns:a16="http://schemas.microsoft.com/office/drawing/2014/main" id="{D109CF2E-BACF-418F-84E0-BC0157E953ED}"/>
              </a:ext>
            </a:extLst>
          </p:cNvPr>
          <p:cNvSpPr txBox="1"/>
          <p:nvPr/>
        </p:nvSpPr>
        <p:spPr>
          <a:xfrm>
            <a:off x="5409293" y="3396259"/>
            <a:ext cx="3125107" cy="738664"/>
          </a:xfrm>
          <a:prstGeom prst="rect">
            <a:avLst/>
          </a:prstGeom>
          <a:noFill/>
        </p:spPr>
        <p:txBody>
          <a:bodyPr wrap="square" rtlCol="0">
            <a:spAutoFit/>
          </a:bodyPr>
          <a:lstStyle/>
          <a:p>
            <a:r>
              <a:rPr lang="fr-FR" sz="1400" dirty="0">
                <a:solidFill>
                  <a:srgbClr val="FF0000"/>
                </a:solidFill>
              </a:rPr>
              <a:t>👉Merci pour la diffusion de l’invitation dans vos EPCI, les communes (élus et techniciens)</a:t>
            </a:r>
          </a:p>
        </p:txBody>
      </p:sp>
      <p:cxnSp>
        <p:nvCxnSpPr>
          <p:cNvPr id="3" name="Connecteur droit avec flèche 2">
            <a:extLst>
              <a:ext uri="{FF2B5EF4-FFF2-40B4-BE49-F238E27FC236}">
                <a16:creationId xmlns:a16="http://schemas.microsoft.com/office/drawing/2014/main" id="{5BB91EB5-2B93-498F-8ECE-436A8B2E37CD}"/>
              </a:ext>
            </a:extLst>
          </p:cNvPr>
          <p:cNvCxnSpPr>
            <a:cxnSpLocks/>
          </p:cNvCxnSpPr>
          <p:nvPr/>
        </p:nvCxnSpPr>
        <p:spPr>
          <a:xfrm>
            <a:off x="3918857" y="2852057"/>
            <a:ext cx="1400629" cy="6494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572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4">
            <a:extLst>
              <a:ext uri="{FF2B5EF4-FFF2-40B4-BE49-F238E27FC236}">
                <a16:creationId xmlns:a16="http://schemas.microsoft.com/office/drawing/2014/main" id="{CF9F6139-08EF-4105-9310-51E9D1C548B8}"/>
              </a:ext>
            </a:extLst>
          </p:cNvPr>
          <p:cNvCxnSpPr/>
          <p:nvPr/>
        </p:nvCxnSpPr>
        <p:spPr>
          <a:xfrm>
            <a:off x="336199" y="631327"/>
            <a:ext cx="4518311" cy="0"/>
          </a:xfrm>
          <a:prstGeom prst="straightConnector1">
            <a:avLst/>
          </a:prstGeom>
          <a:noFill/>
          <a:ln w="38103" cap="flat">
            <a:solidFill>
              <a:srgbClr val="C5D300"/>
            </a:solidFill>
            <a:prstDash val="solid"/>
            <a:miter/>
          </a:ln>
        </p:spPr>
      </p:cxnSp>
      <p:graphicFrame>
        <p:nvGraphicFramePr>
          <p:cNvPr id="3" name="Tableau 16">
            <a:extLst>
              <a:ext uri="{FF2B5EF4-FFF2-40B4-BE49-F238E27FC236}">
                <a16:creationId xmlns:a16="http://schemas.microsoft.com/office/drawing/2014/main" id="{C29EA1D4-B06D-4700-898F-3B09C8902E85}"/>
              </a:ext>
            </a:extLst>
          </p:cNvPr>
          <p:cNvGraphicFramePr>
            <a:graphicFrameLocks noGrp="1"/>
          </p:cNvGraphicFramePr>
          <p:nvPr>
            <p:extLst>
              <p:ext uri="{D42A27DB-BD31-4B8C-83A1-F6EECF244321}">
                <p14:modId xmlns:p14="http://schemas.microsoft.com/office/powerpoint/2010/main" val="241813035"/>
              </p:ext>
            </p:extLst>
          </p:nvPr>
        </p:nvGraphicFramePr>
        <p:xfrm>
          <a:off x="351890" y="806794"/>
          <a:ext cx="4135592" cy="3289277"/>
        </p:xfrm>
        <a:graphic>
          <a:graphicData uri="http://schemas.openxmlformats.org/drawingml/2006/table">
            <a:tbl>
              <a:tblPr>
                <a:effectLst/>
              </a:tblPr>
              <a:tblGrid>
                <a:gridCol w="551204">
                  <a:extLst>
                    <a:ext uri="{9D8B030D-6E8A-4147-A177-3AD203B41FA5}">
                      <a16:colId xmlns:a16="http://schemas.microsoft.com/office/drawing/2014/main" val="177975102"/>
                    </a:ext>
                  </a:extLst>
                </a:gridCol>
                <a:gridCol w="1592537">
                  <a:extLst>
                    <a:ext uri="{9D8B030D-6E8A-4147-A177-3AD203B41FA5}">
                      <a16:colId xmlns:a16="http://schemas.microsoft.com/office/drawing/2014/main" val="2223099428"/>
                    </a:ext>
                  </a:extLst>
                </a:gridCol>
                <a:gridCol w="1991851">
                  <a:extLst>
                    <a:ext uri="{9D8B030D-6E8A-4147-A177-3AD203B41FA5}">
                      <a16:colId xmlns:a16="http://schemas.microsoft.com/office/drawing/2014/main" val="1233260118"/>
                    </a:ext>
                  </a:extLst>
                </a:gridCol>
              </a:tblGrid>
              <a:tr h="613133">
                <a:tc>
                  <a:txBody>
                    <a:bodyPr/>
                    <a:lstStyle/>
                    <a:p>
                      <a:pPr lvl="0" algn="l" fontAlgn="t"/>
                      <a:r>
                        <a:rPr lang="fr-FR" sz="800" b="1" i="0" u="none" strike="noStrike">
                          <a:solidFill>
                            <a:srgbClr val="000000"/>
                          </a:solidFill>
                          <a:latin typeface="Calibri" pitchFamily="34"/>
                        </a:rPr>
                        <a:t>Séquence 1</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8CBAD"/>
                    </a:solidFill>
                  </a:tcPr>
                </a:tc>
                <a:tc>
                  <a:txBody>
                    <a:bodyPr/>
                    <a:lstStyle/>
                    <a:p>
                      <a:pPr lvl="0" algn="l" fontAlgn="t"/>
                      <a:r>
                        <a:rPr lang="fr-FR" sz="800" b="0" i="0" u="none" strike="noStrike" dirty="0">
                          <a:solidFill>
                            <a:srgbClr val="000000"/>
                          </a:solidFill>
                          <a:latin typeface="Calibri" pitchFamily="34"/>
                        </a:rPr>
                        <a:t>Interventions politiques</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l" fontAlgn="t"/>
                      <a:r>
                        <a:rPr lang="fr-FR" sz="800" b="0" i="0" u="none" strike="noStrike" dirty="0">
                          <a:solidFill>
                            <a:srgbClr val="000000"/>
                          </a:solidFill>
                          <a:latin typeface="Calibri" pitchFamily="34"/>
                        </a:rPr>
                        <a:t>•</a:t>
                      </a:r>
                      <a:r>
                        <a:rPr lang="fr-FR" sz="800" b="0" i="0" u="none" strike="noStrike" dirty="0">
                          <a:solidFill>
                            <a:srgbClr val="FFC000"/>
                          </a:solidFill>
                          <a:latin typeface="Calibri" pitchFamily="34"/>
                        </a:rPr>
                        <a:t> </a:t>
                      </a:r>
                      <a:r>
                        <a:rPr lang="fr-FR" sz="800" b="1" i="0" u="none" strike="noStrike" dirty="0">
                          <a:solidFill>
                            <a:srgbClr val="FFC000"/>
                          </a:solidFill>
                          <a:latin typeface="Calibri" pitchFamily="34"/>
                        </a:rPr>
                        <a:t>Loïg Chesnais-Girard</a:t>
                      </a:r>
                      <a:r>
                        <a:rPr lang="fr-FR" sz="800" b="0" i="0" u="none" strike="noStrike" dirty="0">
                          <a:solidFill>
                            <a:srgbClr val="FFC000"/>
                          </a:solidFill>
                          <a:latin typeface="Calibri" pitchFamily="34"/>
                        </a:rPr>
                        <a:t>, Président Conseil régional de Bretagne (sous réserve)</a:t>
                      </a:r>
                      <a:br>
                        <a:rPr lang="fr-FR" sz="800" b="0" i="0" u="none" strike="noStrike" dirty="0">
                          <a:solidFill>
                            <a:srgbClr val="FFC000"/>
                          </a:solidFill>
                          <a:latin typeface="Calibri" pitchFamily="34"/>
                        </a:rPr>
                      </a:br>
                      <a:r>
                        <a:rPr lang="fr-FR" sz="800" b="0" i="0" u="none" strike="noStrike" dirty="0">
                          <a:solidFill>
                            <a:srgbClr val="000000"/>
                          </a:solidFill>
                          <a:latin typeface="Calibri" pitchFamily="34"/>
                        </a:rPr>
                        <a:t>• </a:t>
                      </a:r>
                      <a:r>
                        <a:rPr lang="fr-FR" sz="800" b="1" i="0" u="none" strike="noStrike" dirty="0">
                          <a:solidFill>
                            <a:srgbClr val="000000"/>
                          </a:solidFill>
                          <a:latin typeface="Calibri" pitchFamily="34"/>
                        </a:rPr>
                        <a:t>Isabelle </a:t>
                      </a:r>
                      <a:r>
                        <a:rPr lang="fr-FR" sz="800" b="1" i="0" u="none" strike="noStrike" dirty="0" err="1">
                          <a:solidFill>
                            <a:srgbClr val="000000"/>
                          </a:solidFill>
                          <a:latin typeface="Calibri" pitchFamily="34"/>
                        </a:rPr>
                        <a:t>Assih</a:t>
                      </a:r>
                      <a:r>
                        <a:rPr lang="fr-FR" sz="800" b="0" i="0" u="none" strike="noStrike" dirty="0">
                          <a:solidFill>
                            <a:srgbClr val="000000"/>
                          </a:solidFill>
                          <a:latin typeface="Calibri" pitchFamily="34"/>
                        </a:rPr>
                        <a:t>, Maire de Quimper, Présidente de QBO, Présidente de QCD</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948357"/>
                  </a:ext>
                </a:extLst>
              </a:tr>
              <a:tr h="1047276">
                <a:tc>
                  <a:txBody>
                    <a:bodyPr/>
                    <a:lstStyle/>
                    <a:p>
                      <a:pPr lvl="0" algn="l" fontAlgn="t"/>
                      <a:r>
                        <a:rPr lang="fr-FR" sz="800" b="1" i="0" u="none" strike="noStrike">
                          <a:solidFill>
                            <a:srgbClr val="000000"/>
                          </a:solidFill>
                          <a:latin typeface="Calibri" pitchFamily="34"/>
                        </a:rPr>
                        <a:t>Séquence 1’</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8CBAD"/>
                    </a:solidFill>
                  </a:tcPr>
                </a:tc>
                <a:tc>
                  <a:txBody>
                    <a:bodyPr/>
                    <a:lstStyle/>
                    <a:p>
                      <a:pPr lvl="0" algn="l" fontAlgn="t"/>
                      <a:r>
                        <a:rPr lang="fr-FR" sz="800" b="0" i="0" u="none" strike="noStrike" dirty="0">
                          <a:solidFill>
                            <a:srgbClr val="000000"/>
                          </a:solidFill>
                          <a:latin typeface="Calibri" pitchFamily="34"/>
                        </a:rPr>
                        <a:t>Invitation des </a:t>
                      </a:r>
                      <a:r>
                        <a:rPr lang="fr-FR" sz="800" b="0" i="0" u="none" strike="noStrike" dirty="0" err="1">
                          <a:solidFill>
                            <a:srgbClr val="000000"/>
                          </a:solidFill>
                          <a:latin typeface="Calibri" pitchFamily="34"/>
                        </a:rPr>
                        <a:t>président.e.s</a:t>
                      </a:r>
                      <a:r>
                        <a:rPr lang="fr-FR" sz="800" b="0" i="0" u="none" strike="noStrike" dirty="0">
                          <a:solidFill>
                            <a:srgbClr val="000000"/>
                          </a:solidFill>
                          <a:latin typeface="Calibri" pitchFamily="34"/>
                        </a:rPr>
                        <a:t> à monter sur scène </a:t>
                      </a:r>
                      <a:r>
                        <a:rPr lang="fr-FR" sz="800" b="0" i="0" u="none" strike="noStrike" dirty="0">
                          <a:solidFill>
                            <a:srgbClr val="FF0000"/>
                          </a:solidFill>
                          <a:latin typeface="Calibri" pitchFamily="34"/>
                        </a:rPr>
                        <a:t>+ 1 message</a:t>
                      </a:r>
                    </a:p>
                    <a:p>
                      <a:pPr lvl="0" algn="l" fontAlgn="t"/>
                      <a:r>
                        <a:rPr lang="fr-FR" sz="800" b="0" i="0" u="none" strike="noStrike" dirty="0">
                          <a:solidFill>
                            <a:srgbClr val="FF0000"/>
                          </a:solidFill>
                          <a:latin typeface="Calibri" pitchFamily="34"/>
                        </a:rPr>
                        <a:t>Observation par QCD</a:t>
                      </a:r>
                    </a:p>
                    <a:p>
                      <a:pPr lvl="0" algn="l" fontAlgn="t"/>
                      <a:endParaRPr lang="fr-FR" sz="800" b="0" i="0" u="none" strike="noStrike" dirty="0">
                        <a:solidFill>
                          <a:srgbClr val="FF0000"/>
                        </a:solidFill>
                        <a:latin typeface="Calibri" pitchFamily="34"/>
                      </a:endParaRP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l" fontAlgn="t"/>
                      <a:r>
                        <a:rPr lang="fr-FR" sz="800" b="0" i="0" u="none" strike="noStrike" dirty="0">
                          <a:solidFill>
                            <a:srgbClr val="FF0000"/>
                          </a:solidFill>
                          <a:latin typeface="Calibri" pitchFamily="34"/>
                        </a:rPr>
                        <a:t>Les projections démographiques en Cornouaille vu par :</a:t>
                      </a:r>
                      <a:br>
                        <a:rPr lang="fr-FR" sz="800" b="0" i="0" u="none" strike="noStrike" dirty="0">
                          <a:solidFill>
                            <a:srgbClr val="FF0000"/>
                          </a:solidFill>
                          <a:latin typeface="Calibri" pitchFamily="34"/>
                        </a:rPr>
                      </a:br>
                      <a:r>
                        <a:rPr lang="fr-FR" sz="800" b="0" i="0" u="none" strike="noStrike" dirty="0">
                          <a:solidFill>
                            <a:srgbClr val="000000"/>
                          </a:solidFill>
                          <a:latin typeface="Calibri" pitchFamily="34"/>
                        </a:rPr>
                        <a:t>• </a:t>
                      </a:r>
                      <a:r>
                        <a:rPr lang="fr-FR" sz="800" b="1" i="0" u="none" strike="noStrike" dirty="0">
                          <a:solidFill>
                            <a:srgbClr val="000000"/>
                          </a:solidFill>
                          <a:latin typeface="Calibri" pitchFamily="34"/>
                        </a:rPr>
                        <a:t>Joselyne Poitevin</a:t>
                      </a:r>
                      <a:r>
                        <a:rPr lang="fr-FR" sz="800" b="0" i="0" u="none" strike="noStrike" dirty="0">
                          <a:solidFill>
                            <a:srgbClr val="000000"/>
                          </a:solidFill>
                          <a:latin typeface="Calibri" pitchFamily="34"/>
                        </a:rPr>
                        <a:t>, Présidente </a:t>
                      </a:r>
                      <a:r>
                        <a:rPr lang="fr-FR" sz="800" b="0" i="0" u="none" strike="noStrike" dirty="0" err="1">
                          <a:solidFill>
                            <a:srgbClr val="000000"/>
                          </a:solidFill>
                          <a:latin typeface="Calibri" pitchFamily="34"/>
                        </a:rPr>
                        <a:t>Dzco</a:t>
                      </a:r>
                      <a:br>
                        <a:rPr lang="fr-FR" sz="800" b="0" i="0" u="none" strike="noStrike" dirty="0">
                          <a:solidFill>
                            <a:srgbClr val="000000"/>
                          </a:solidFill>
                          <a:latin typeface="Calibri" pitchFamily="34"/>
                        </a:rPr>
                      </a:br>
                      <a:r>
                        <a:rPr lang="fr-FR" sz="800" b="0" i="0" u="none" strike="noStrike" dirty="0">
                          <a:solidFill>
                            <a:srgbClr val="000000"/>
                          </a:solidFill>
                          <a:latin typeface="Calibri" pitchFamily="34"/>
                        </a:rPr>
                        <a:t>• </a:t>
                      </a:r>
                      <a:r>
                        <a:rPr lang="fr-FR" sz="800" b="1" i="0" u="none" strike="noStrike" dirty="0">
                          <a:solidFill>
                            <a:srgbClr val="000000"/>
                          </a:solidFill>
                          <a:latin typeface="Calibri" pitchFamily="34"/>
                        </a:rPr>
                        <a:t>Olivier Bellec</a:t>
                      </a:r>
                      <a:r>
                        <a:rPr lang="fr-FR" sz="800" b="0" i="0" u="none" strike="noStrike" dirty="0">
                          <a:solidFill>
                            <a:srgbClr val="000000"/>
                          </a:solidFill>
                          <a:latin typeface="Calibri" pitchFamily="34"/>
                        </a:rPr>
                        <a:t>, Président CCA</a:t>
                      </a:r>
                      <a:br>
                        <a:rPr lang="fr-FR" sz="800" b="0" i="0" u="none" strike="noStrike" dirty="0">
                          <a:solidFill>
                            <a:srgbClr val="000000"/>
                          </a:solidFill>
                          <a:latin typeface="Calibri" pitchFamily="34"/>
                        </a:rPr>
                      </a:br>
                      <a:r>
                        <a:rPr lang="fr-FR" sz="800" b="0" i="0" u="none" strike="noStrike" dirty="0">
                          <a:solidFill>
                            <a:srgbClr val="000000"/>
                          </a:solidFill>
                          <a:latin typeface="Calibri" pitchFamily="34"/>
                        </a:rPr>
                        <a:t>• </a:t>
                      </a:r>
                      <a:r>
                        <a:rPr lang="fr-FR" sz="800" b="1" i="0" u="none" strike="noStrike" dirty="0">
                          <a:solidFill>
                            <a:srgbClr val="000000"/>
                          </a:solidFill>
                          <a:latin typeface="Calibri" pitchFamily="34"/>
                        </a:rPr>
                        <a:t>Stéphane Le </a:t>
                      </a:r>
                      <a:r>
                        <a:rPr lang="fr-FR" sz="800" b="1" i="0" u="none" strike="noStrike" dirty="0" err="1">
                          <a:solidFill>
                            <a:srgbClr val="000000"/>
                          </a:solidFill>
                          <a:latin typeface="Calibri" pitchFamily="34"/>
                        </a:rPr>
                        <a:t>Doaré</a:t>
                      </a:r>
                      <a:r>
                        <a:rPr lang="fr-FR" sz="800" b="0" i="0" u="none" strike="noStrike" dirty="0">
                          <a:solidFill>
                            <a:srgbClr val="000000"/>
                          </a:solidFill>
                          <a:latin typeface="Calibri" pitchFamily="34"/>
                        </a:rPr>
                        <a:t>, Président CCPBS</a:t>
                      </a:r>
                      <a:br>
                        <a:rPr lang="fr-FR" sz="800" b="0" i="0" u="none" strike="noStrike" dirty="0">
                          <a:solidFill>
                            <a:srgbClr val="000000"/>
                          </a:solidFill>
                          <a:latin typeface="Calibri" pitchFamily="34"/>
                        </a:rPr>
                      </a:br>
                      <a:r>
                        <a:rPr lang="fr-FR" sz="800" b="0" i="0" u="none" strike="noStrike" dirty="0">
                          <a:solidFill>
                            <a:srgbClr val="000000"/>
                          </a:solidFill>
                          <a:latin typeface="Calibri" pitchFamily="34"/>
                        </a:rPr>
                        <a:t>• </a:t>
                      </a:r>
                      <a:r>
                        <a:rPr lang="fr-FR" sz="800" b="1" i="0" u="none" strike="noStrike" dirty="0">
                          <a:solidFill>
                            <a:srgbClr val="000000"/>
                          </a:solidFill>
                          <a:latin typeface="Calibri" pitchFamily="34"/>
                        </a:rPr>
                        <a:t>Roger Le Goff</a:t>
                      </a:r>
                      <a:r>
                        <a:rPr lang="fr-FR" sz="800" b="0" i="0" u="none" strike="noStrike" dirty="0">
                          <a:solidFill>
                            <a:srgbClr val="000000"/>
                          </a:solidFill>
                          <a:latin typeface="Calibri" pitchFamily="34"/>
                        </a:rPr>
                        <a:t>, Président CCPF</a:t>
                      </a:r>
                      <a:br>
                        <a:rPr lang="fr-FR" sz="800" b="0" i="0" u="none" strike="noStrike" dirty="0">
                          <a:solidFill>
                            <a:srgbClr val="000000"/>
                          </a:solidFill>
                          <a:latin typeface="Calibri" pitchFamily="34"/>
                        </a:rPr>
                      </a:br>
                      <a:r>
                        <a:rPr lang="fr-FR" sz="800" b="0" i="0" u="none" strike="noStrike" dirty="0">
                          <a:solidFill>
                            <a:srgbClr val="000000"/>
                          </a:solidFill>
                          <a:latin typeface="Calibri" pitchFamily="34"/>
                        </a:rPr>
                        <a:t>• </a:t>
                      </a:r>
                      <a:r>
                        <a:rPr lang="fr-FR" sz="800" b="1" i="0" u="none" strike="noStrike" dirty="0">
                          <a:solidFill>
                            <a:srgbClr val="000000"/>
                          </a:solidFill>
                          <a:latin typeface="Calibri" pitchFamily="34"/>
                        </a:rPr>
                        <a:t>Yvan Moullec</a:t>
                      </a:r>
                      <a:r>
                        <a:rPr lang="fr-FR" sz="800" b="0" i="0" u="none" strike="noStrike" dirty="0">
                          <a:solidFill>
                            <a:srgbClr val="000000"/>
                          </a:solidFill>
                          <a:latin typeface="Calibri" pitchFamily="34"/>
                        </a:rPr>
                        <a:t>, Président CCCSPR</a:t>
                      </a:r>
                      <a:br>
                        <a:rPr lang="fr-FR" sz="800" b="0" i="0" u="none" strike="noStrike" dirty="0">
                          <a:solidFill>
                            <a:srgbClr val="000000"/>
                          </a:solidFill>
                          <a:latin typeface="Calibri" pitchFamily="34"/>
                        </a:rPr>
                      </a:br>
                      <a:r>
                        <a:rPr lang="fr-FR" sz="800" b="0" i="0" u="none" strike="noStrike" dirty="0">
                          <a:solidFill>
                            <a:srgbClr val="000000"/>
                          </a:solidFill>
                          <a:latin typeface="Calibri" pitchFamily="34"/>
                        </a:rPr>
                        <a:t>• </a:t>
                      </a:r>
                      <a:r>
                        <a:rPr lang="fr-FR" sz="800" b="1" i="0" u="none" strike="noStrike" dirty="0">
                          <a:solidFill>
                            <a:srgbClr val="000000"/>
                          </a:solidFill>
                          <a:latin typeface="Calibri" pitchFamily="34"/>
                        </a:rPr>
                        <a:t>Philippe Ronarc'h, </a:t>
                      </a:r>
                      <a:r>
                        <a:rPr lang="fr-FR" sz="800" b="0" i="0" u="none" strike="noStrike" dirty="0">
                          <a:solidFill>
                            <a:srgbClr val="000000"/>
                          </a:solidFill>
                          <a:latin typeface="Calibri" pitchFamily="34"/>
                        </a:rPr>
                        <a:t>Président HPB</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48374"/>
                  </a:ext>
                </a:extLst>
              </a:tr>
              <a:tr h="204402">
                <a:tc>
                  <a:txBody>
                    <a:bodyPr/>
                    <a:lstStyle/>
                    <a:p>
                      <a:pPr lvl="0" algn="l" fontAlgn="t"/>
                      <a:endParaRPr lang="fr-FR" sz="800" b="1" i="1" u="none" strike="noStrike">
                        <a:solidFill>
                          <a:srgbClr val="000000"/>
                        </a:solidFill>
                        <a:latin typeface="Calibri" pitchFamily="34"/>
                      </a:endParaRP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8CBAD"/>
                    </a:solidFill>
                  </a:tcPr>
                </a:tc>
                <a:tc>
                  <a:txBody>
                    <a:bodyPr/>
                    <a:lstStyle/>
                    <a:p>
                      <a:pPr lvl="0" algn="l" fontAlgn="t"/>
                      <a:endParaRPr lang="fr-FR" sz="800" b="0" i="1" u="none" strike="noStrike">
                        <a:solidFill>
                          <a:srgbClr val="000000"/>
                        </a:solidFill>
                        <a:latin typeface="Calibri" pitchFamily="34"/>
                      </a:endParaRP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l" fontAlgn="t"/>
                      <a:r>
                        <a:rPr lang="fr-FR" sz="800" b="1" i="1" u="none" strike="noStrike">
                          <a:solidFill>
                            <a:srgbClr val="000000"/>
                          </a:solidFill>
                          <a:latin typeface="Calibri" pitchFamily="34"/>
                        </a:rPr>
                        <a:t>Transition vers la plénière/TR</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245538"/>
                  </a:ext>
                </a:extLst>
              </a:tr>
              <a:tr h="1424466">
                <a:tc>
                  <a:txBody>
                    <a:bodyPr/>
                    <a:lstStyle/>
                    <a:p>
                      <a:pPr lvl="0" algn="l" fontAlgn="t"/>
                      <a:r>
                        <a:rPr lang="fr-FR" sz="800" b="1" i="0" u="none" strike="noStrike">
                          <a:solidFill>
                            <a:srgbClr val="000000"/>
                          </a:solidFill>
                          <a:latin typeface="Calibri" pitchFamily="34"/>
                        </a:rPr>
                        <a:t>Séquence 1’’</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8CBAD"/>
                    </a:solidFill>
                  </a:tcPr>
                </a:tc>
                <a:tc>
                  <a:txBody>
                    <a:bodyPr/>
                    <a:lstStyle/>
                    <a:p>
                      <a:pPr lvl="0" algn="l" fontAlgn="t"/>
                      <a:r>
                        <a:rPr lang="fr-FR" sz="800" b="0" i="0" u="none" strike="noStrike" dirty="0">
                          <a:solidFill>
                            <a:srgbClr val="000000"/>
                          </a:solidFill>
                          <a:latin typeface="Calibri" pitchFamily="34"/>
                        </a:rPr>
                        <a:t>Intervention des spécialistes : les évolutions démographiques</a:t>
                      </a:r>
                    </a:p>
                    <a:p>
                      <a:pPr lvl="0" algn="l" fontAlgn="t"/>
                      <a:endParaRPr lang="fr-FR" sz="800" b="0" i="0" u="none" strike="noStrike" dirty="0">
                        <a:solidFill>
                          <a:srgbClr val="000000"/>
                        </a:solidFill>
                        <a:latin typeface="Calibri" pitchFamily="34"/>
                      </a:endParaRPr>
                    </a:p>
                    <a:p>
                      <a:pPr lvl="0" algn="l" fontAlgn="t"/>
                      <a:r>
                        <a:rPr lang="fr-FR" sz="800" b="0" i="0" u="none" strike="noStrike" dirty="0">
                          <a:solidFill>
                            <a:srgbClr val="000000"/>
                          </a:solidFill>
                          <a:latin typeface="Calibri" pitchFamily="34"/>
                        </a:rPr>
                        <a:t>1h30</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r>
                        <a:rPr lang="fr-FR" sz="800" b="0" i="0" u="none" strike="noStrike" dirty="0">
                          <a:solidFill>
                            <a:srgbClr val="000000"/>
                          </a:solidFill>
                          <a:latin typeface="Calibri" pitchFamily="34"/>
                        </a:rPr>
                        <a:t>• </a:t>
                      </a:r>
                      <a:r>
                        <a:rPr lang="fr-FR" sz="800" b="1" i="0" u="none" strike="noStrike" dirty="0">
                          <a:solidFill>
                            <a:srgbClr val="000000"/>
                          </a:solidFill>
                          <a:latin typeface="Calibri" pitchFamily="34"/>
                        </a:rPr>
                        <a:t>Olivier </a:t>
                      </a:r>
                      <a:r>
                        <a:rPr lang="fr-FR" sz="800" b="1" i="0" u="none" strike="noStrike" dirty="0" err="1">
                          <a:solidFill>
                            <a:srgbClr val="000000"/>
                          </a:solidFill>
                          <a:latin typeface="Calibri" pitchFamily="34"/>
                        </a:rPr>
                        <a:t>Bouba-Olga</a:t>
                      </a:r>
                      <a:r>
                        <a:rPr lang="fr-FR" sz="800" b="0" i="0" u="none" strike="noStrike" dirty="0">
                          <a:solidFill>
                            <a:srgbClr val="000000"/>
                          </a:solidFill>
                          <a:latin typeface="Calibri" pitchFamily="34"/>
                        </a:rPr>
                        <a:t>, Professeur des Universités, expert des dynamiques territoriales, Chef du service "études, prospective et évaluations" de la Région Nouvelle-Aquitaine</a:t>
                      </a:r>
                      <a:br>
                        <a:rPr lang="fr-FR" sz="800" b="0" i="0" u="none" strike="noStrike" dirty="0">
                          <a:solidFill>
                            <a:srgbClr val="000000"/>
                          </a:solidFill>
                          <a:latin typeface="Calibri" pitchFamily="34"/>
                        </a:rPr>
                      </a:br>
                      <a:r>
                        <a:rPr lang="fr-FR" sz="800" b="0" i="0" u="none" strike="noStrike" dirty="0">
                          <a:solidFill>
                            <a:srgbClr val="000000"/>
                          </a:solidFill>
                          <a:latin typeface="Calibri" pitchFamily="34"/>
                        </a:rPr>
                        <a:t>• </a:t>
                      </a:r>
                      <a:r>
                        <a:rPr lang="fr-FR" sz="800" b="1" i="1" u="none" strike="noStrike" baseline="0" dirty="0">
                          <a:solidFill>
                            <a:srgbClr val="000000"/>
                          </a:solidFill>
                          <a:latin typeface="Quicksand"/>
                        </a:rPr>
                        <a:t>Alexandre Monnin </a:t>
                      </a:r>
                    </a:p>
                    <a:p>
                      <a:pPr lvl="0"/>
                      <a:r>
                        <a:rPr lang="fr-FR" sz="800" b="0" i="1" dirty="0">
                          <a:solidFill>
                            <a:srgbClr val="000000"/>
                          </a:solidFill>
                          <a:latin typeface="Quicksand"/>
                        </a:rPr>
                        <a:t>- Expert des transitions, du</a:t>
                      </a:r>
                      <a:r>
                        <a:rPr lang="fr-FR" sz="800" i="1" dirty="0">
                          <a:solidFill>
                            <a:srgbClr val="000000"/>
                          </a:solidFill>
                          <a:latin typeface="Quicksand"/>
                        </a:rPr>
                        <a:t> renoncement et </a:t>
                      </a:r>
                      <a:r>
                        <a:rPr lang="fr-FR" sz="800" i="1" dirty="0" err="1">
                          <a:solidFill>
                            <a:srgbClr val="000000"/>
                          </a:solidFill>
                          <a:latin typeface="Quicksand"/>
                        </a:rPr>
                        <a:t>co</a:t>
                      </a:r>
                      <a:r>
                        <a:rPr lang="fr-FR" sz="800" i="1" dirty="0">
                          <a:solidFill>
                            <a:srgbClr val="000000"/>
                          </a:solidFill>
                          <a:latin typeface="Quicksand"/>
                        </a:rPr>
                        <a:t> fondateur du courant de la redirection écologique</a:t>
                      </a:r>
                    </a:p>
                    <a:p>
                      <a:pPr lvl="0"/>
                      <a:r>
                        <a:rPr lang="fr-FR" sz="800" i="1" dirty="0">
                          <a:solidFill>
                            <a:srgbClr val="000000"/>
                          </a:solidFill>
                          <a:latin typeface="Quicksand"/>
                        </a:rPr>
                        <a:t>- Membre du conseil scientifique de France Villes et territoires Durables</a:t>
                      </a:r>
                      <a:r>
                        <a:rPr lang="fr-FR" sz="800" b="0" i="0" u="none" strike="noStrike" dirty="0">
                          <a:solidFill>
                            <a:srgbClr val="92D050"/>
                          </a:solidFill>
                          <a:latin typeface="Calibri" pitchFamily="34"/>
                        </a:rPr>
                        <a:t>:</a:t>
                      </a:r>
                      <a:endParaRPr lang="fr-FR" sz="800" b="0" i="0" u="none" strike="noStrike" dirty="0">
                        <a:solidFill>
                          <a:srgbClr val="000000"/>
                        </a:solidFill>
                        <a:latin typeface="Calibri" pitchFamily="34"/>
                      </a:endParaRP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515595"/>
                  </a:ext>
                </a:extLst>
              </a:tr>
            </a:tbl>
          </a:graphicData>
        </a:graphic>
      </p:graphicFrame>
      <p:graphicFrame>
        <p:nvGraphicFramePr>
          <p:cNvPr id="4" name="Tableau 19">
            <a:extLst>
              <a:ext uri="{FF2B5EF4-FFF2-40B4-BE49-F238E27FC236}">
                <a16:creationId xmlns:a16="http://schemas.microsoft.com/office/drawing/2014/main" id="{0DB6969A-C7D9-477C-9A8E-D9D441DA67A5}"/>
              </a:ext>
            </a:extLst>
          </p:cNvPr>
          <p:cNvGraphicFramePr>
            <a:graphicFrameLocks noGrp="1"/>
          </p:cNvGraphicFramePr>
          <p:nvPr>
            <p:extLst>
              <p:ext uri="{D42A27DB-BD31-4B8C-83A1-F6EECF244321}">
                <p14:modId xmlns:p14="http://schemas.microsoft.com/office/powerpoint/2010/main" val="2675008572"/>
              </p:ext>
            </p:extLst>
          </p:nvPr>
        </p:nvGraphicFramePr>
        <p:xfrm>
          <a:off x="4854510" y="1352958"/>
          <a:ext cx="4194289" cy="2196948"/>
        </p:xfrm>
        <a:graphic>
          <a:graphicData uri="http://schemas.openxmlformats.org/drawingml/2006/table">
            <a:tbl>
              <a:tblPr>
                <a:effectLst/>
              </a:tblPr>
              <a:tblGrid>
                <a:gridCol w="560360">
                  <a:extLst>
                    <a:ext uri="{9D8B030D-6E8A-4147-A177-3AD203B41FA5}">
                      <a16:colId xmlns:a16="http://schemas.microsoft.com/office/drawing/2014/main" val="3829758381"/>
                    </a:ext>
                  </a:extLst>
                </a:gridCol>
                <a:gridCol w="1081164">
                  <a:extLst>
                    <a:ext uri="{9D8B030D-6E8A-4147-A177-3AD203B41FA5}">
                      <a16:colId xmlns:a16="http://schemas.microsoft.com/office/drawing/2014/main" val="1992579247"/>
                    </a:ext>
                  </a:extLst>
                </a:gridCol>
                <a:gridCol w="2552765">
                  <a:extLst>
                    <a:ext uri="{9D8B030D-6E8A-4147-A177-3AD203B41FA5}">
                      <a16:colId xmlns:a16="http://schemas.microsoft.com/office/drawing/2014/main" val="998453663"/>
                    </a:ext>
                  </a:extLst>
                </a:gridCol>
              </a:tblGrid>
              <a:tr h="544546">
                <a:tc>
                  <a:txBody>
                    <a:bodyPr/>
                    <a:lstStyle/>
                    <a:p>
                      <a:pPr lvl="0" algn="l" fontAlgn="t"/>
                      <a:r>
                        <a:rPr lang="fr-FR" sz="800" b="1" i="0" u="none" strike="noStrike" dirty="0">
                          <a:solidFill>
                            <a:srgbClr val="000000"/>
                          </a:solidFill>
                          <a:latin typeface="Calibri" pitchFamily="34"/>
                        </a:rPr>
                        <a:t>Séquence 2</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C6E0B4"/>
                    </a:solidFill>
                  </a:tcPr>
                </a:tc>
                <a:tc rowSpan="3">
                  <a:txBody>
                    <a:bodyPr/>
                    <a:lstStyle/>
                    <a:p>
                      <a:pPr lvl="0" algn="l" fontAlgn="t"/>
                      <a:endParaRPr lang="fr-FR" sz="800" b="0" i="0" u="none" strike="noStrike" dirty="0">
                        <a:solidFill>
                          <a:srgbClr val="000000"/>
                        </a:solidFill>
                        <a:latin typeface="Calibri" pitchFamily="34"/>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FR" sz="800" b="0" i="0" u="none" strike="noStrike" dirty="0">
                          <a:solidFill>
                            <a:srgbClr val="000000"/>
                          </a:solidFill>
                          <a:latin typeface="Calibri" pitchFamily="34"/>
                        </a:rPr>
                        <a:t>3 </a:t>
                      </a:r>
                      <a:r>
                        <a:rPr lang="fr-FR" sz="800" b="0" i="1" u="none" strike="noStrike" dirty="0">
                          <a:solidFill>
                            <a:srgbClr val="000000"/>
                          </a:solidFill>
                          <a:latin typeface="Calibri" pitchFamily="34"/>
                        </a:rPr>
                        <a:t>LAB SESSIONS  </a:t>
                      </a:r>
                      <a:r>
                        <a:rPr lang="fr-FR" sz="800" b="0" i="0" u="none" strike="noStrike" dirty="0">
                          <a:solidFill>
                            <a:srgbClr val="000000"/>
                          </a:solidFill>
                          <a:latin typeface="Calibri" pitchFamily="34"/>
                        </a:rPr>
                        <a:t>au choix</a:t>
                      </a:r>
                    </a:p>
                    <a:p>
                      <a:pPr lvl="0" algn="l" fontAlgn="t"/>
                      <a:endParaRPr lang="fr-FR" sz="800" b="0" i="0" u="none" strike="noStrike" dirty="0">
                        <a:solidFill>
                          <a:srgbClr val="000000"/>
                        </a:solidFill>
                        <a:latin typeface="Calibri" pitchFamily="34"/>
                      </a:endParaRPr>
                    </a:p>
                    <a:p>
                      <a:pPr lvl="0" algn="l" fontAlgn="t"/>
                      <a:r>
                        <a:rPr lang="fr-FR" sz="900" b="1" i="0" u="none" strike="noStrike" dirty="0">
                          <a:solidFill>
                            <a:srgbClr val="FF0000"/>
                          </a:solidFill>
                          <a:latin typeface="Calibri" pitchFamily="34"/>
                        </a:rPr>
                        <a:t>16H20&gt;17H10</a:t>
                      </a:r>
                    </a:p>
                    <a:p>
                      <a:pPr lvl="0" algn="l" fontAlgn="t"/>
                      <a:r>
                        <a:rPr lang="fr-FR" sz="900" b="1" i="0" u="none" strike="noStrike" dirty="0">
                          <a:solidFill>
                            <a:srgbClr val="000000"/>
                          </a:solidFill>
                          <a:latin typeface="Calibri" pitchFamily="34"/>
                        </a:rPr>
                        <a:t>50’</a:t>
                      </a:r>
                    </a:p>
                    <a:p>
                      <a:pPr lvl="0" algn="l" fontAlgn="t"/>
                      <a:endParaRPr lang="fr-FR" sz="800" b="0" i="0" u="none" strike="noStrike" dirty="0">
                        <a:solidFill>
                          <a:srgbClr val="000000"/>
                        </a:solidFill>
                        <a:latin typeface="Calibri" pitchFamily="34"/>
                      </a:endParaRP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l" fontAlgn="t"/>
                      <a:r>
                        <a:rPr lang="fr-FR" sz="800" b="0" i="0" u="none" strike="noStrike" dirty="0">
                          <a:solidFill>
                            <a:srgbClr val="000000"/>
                          </a:solidFill>
                          <a:latin typeface="Calibri" pitchFamily="34"/>
                        </a:rPr>
                        <a:t>• Tourisme (tourisme et prospective)  </a:t>
                      </a:r>
                      <a:br>
                        <a:rPr lang="fr-FR" sz="800" b="0" i="0" u="none" strike="noStrike" dirty="0">
                          <a:solidFill>
                            <a:srgbClr val="000000"/>
                          </a:solidFill>
                          <a:latin typeface="Calibri" pitchFamily="34"/>
                        </a:rPr>
                      </a:br>
                      <a:r>
                        <a:rPr lang="fr-FR" sz="800" b="0" i="0" u="none" strike="noStrike" dirty="0">
                          <a:solidFill>
                            <a:srgbClr val="FFC000"/>
                          </a:solidFill>
                          <a:latin typeface="Calibri" pitchFamily="34"/>
                        </a:rPr>
                        <a:t>Comment le tourisme impacte t-il la démographie en Cornouaille ? </a:t>
                      </a:r>
                    </a:p>
                    <a:p>
                      <a:pPr lvl="0" algn="l" fontAlgn="t"/>
                      <a:br>
                        <a:rPr lang="fr-FR" sz="800" b="0" i="0" u="none" strike="noStrike" dirty="0">
                          <a:solidFill>
                            <a:srgbClr val="FFC000"/>
                          </a:solidFill>
                          <a:latin typeface="Calibri" pitchFamily="34"/>
                        </a:rPr>
                      </a:br>
                      <a:r>
                        <a:rPr lang="fr-FR" sz="800" b="0" i="0" u="none" strike="noStrike" dirty="0">
                          <a:solidFill>
                            <a:srgbClr val="000000"/>
                          </a:solidFill>
                          <a:latin typeface="Calibri" pitchFamily="34"/>
                        </a:rPr>
                        <a:t>Intervenant : xxx</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523126"/>
                  </a:ext>
                </a:extLst>
              </a:tr>
              <a:tr h="670086">
                <a:tc>
                  <a:txBody>
                    <a:bodyPr/>
                    <a:lstStyle/>
                    <a:p>
                      <a:pPr lvl="0" algn="l" fontAlgn="t"/>
                      <a:r>
                        <a:rPr lang="fr-FR" sz="800" b="1" i="0" u="none" strike="noStrike" dirty="0">
                          <a:solidFill>
                            <a:srgbClr val="000000"/>
                          </a:solidFill>
                          <a:latin typeface="Calibri" pitchFamily="34"/>
                        </a:rPr>
                        <a:t>Séquence 2</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C6E0B4"/>
                    </a:solidFill>
                  </a:tcPr>
                </a:tc>
                <a:tc vMerge="1">
                  <a:txBody>
                    <a:bodyPr/>
                    <a:lstStyle/>
                    <a:p>
                      <a:endParaRPr lang="fr-FR"/>
                    </a:p>
                  </a:txBody>
                  <a:tcPr/>
                </a:tc>
                <a:tc>
                  <a:txBody>
                    <a:bodyPr/>
                    <a:lstStyle/>
                    <a:p>
                      <a:pPr lvl="0" algn="l" fontAlgn="t"/>
                      <a:r>
                        <a:rPr lang="fr-FR" sz="800" b="0" i="0" u="none" strike="noStrike" dirty="0">
                          <a:solidFill>
                            <a:srgbClr val="000000"/>
                          </a:solidFill>
                          <a:latin typeface="Calibri" pitchFamily="34"/>
                        </a:rPr>
                        <a:t>• Aménagement :  </a:t>
                      </a:r>
                    </a:p>
                    <a:p>
                      <a:pPr lvl="0" algn="l" fontAlgn="t"/>
                      <a:r>
                        <a:rPr lang="fr-FR" sz="800" b="0" i="0" u="none" strike="noStrike" dirty="0">
                          <a:solidFill>
                            <a:srgbClr val="FFC000"/>
                          </a:solidFill>
                          <a:latin typeface="Calibri" pitchFamily="34"/>
                        </a:rPr>
                        <a:t>Démographie scolaire</a:t>
                      </a:r>
                    </a:p>
                    <a:p>
                      <a:pPr lvl="0" algn="l" fontAlgn="t"/>
                      <a:r>
                        <a:rPr lang="fr-FR" sz="800" b="0" i="0" u="none" strike="noStrike" dirty="0">
                          <a:solidFill>
                            <a:srgbClr val="FFC000"/>
                          </a:solidFill>
                          <a:latin typeface="Calibri" pitchFamily="34"/>
                        </a:rPr>
                        <a:t>Parcours résidentiel des seniors</a:t>
                      </a:r>
                    </a:p>
                    <a:p>
                      <a:pPr lvl="0" algn="l" fontAlgn="t"/>
                      <a:r>
                        <a:rPr lang="fr-FR" sz="800" b="0" i="0" u="none" strike="noStrike" dirty="0">
                          <a:solidFill>
                            <a:srgbClr val="FFC000"/>
                          </a:solidFill>
                          <a:latin typeface="Calibri" pitchFamily="34"/>
                        </a:rPr>
                        <a:t>Santé</a:t>
                      </a:r>
                    </a:p>
                    <a:p>
                      <a:pPr lvl="0" algn="l" fontAlgn="t"/>
                      <a:endParaRPr lang="fr-FR" sz="800" b="0" i="0" u="none" strike="noStrike" dirty="0">
                        <a:solidFill>
                          <a:srgbClr val="FFC000"/>
                        </a:solidFill>
                        <a:latin typeface="Calibri" pitchFamily="34"/>
                      </a:endParaRPr>
                    </a:p>
                    <a:p>
                      <a:pPr lvl="0" algn="l" fontAlgn="t"/>
                      <a:r>
                        <a:rPr lang="fr-FR" sz="800" b="0" i="0" u="none" strike="noStrike" dirty="0">
                          <a:solidFill>
                            <a:srgbClr val="000000"/>
                          </a:solidFill>
                          <a:latin typeface="Calibri" pitchFamily="34"/>
                        </a:rPr>
                        <a:t>Intervenant : xxx</a:t>
                      </a:r>
                      <a:endParaRPr lang="fr-FR" sz="800" b="0" i="0" u="none" strike="noStrike" dirty="0">
                        <a:solidFill>
                          <a:srgbClr val="FFC000"/>
                        </a:solidFill>
                        <a:latin typeface="Calibri" pitchFamily="34"/>
                      </a:endParaRP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420028"/>
                  </a:ext>
                </a:extLst>
              </a:tr>
              <a:tr h="670086">
                <a:tc>
                  <a:txBody>
                    <a:bodyPr/>
                    <a:lstStyle/>
                    <a:p>
                      <a:pPr lvl="0" algn="l" fontAlgn="t"/>
                      <a:r>
                        <a:rPr lang="fr-FR" sz="800" b="1" i="0" u="none" strike="noStrike" dirty="0">
                          <a:solidFill>
                            <a:srgbClr val="000000"/>
                          </a:solidFill>
                          <a:latin typeface="Calibri" pitchFamily="34"/>
                        </a:rPr>
                        <a:t>Séquence 2</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C6E0B4"/>
                    </a:solidFill>
                  </a:tcPr>
                </a:tc>
                <a:tc vMerge="1">
                  <a:txBody>
                    <a:bodyPr/>
                    <a:lstStyle/>
                    <a:p>
                      <a:endParaRPr lang="fr-FR"/>
                    </a:p>
                  </a:txBody>
                  <a:tcPr/>
                </a:tc>
                <a:tc>
                  <a:txBody>
                    <a:bodyPr/>
                    <a:lstStyle/>
                    <a:p>
                      <a:pPr lvl="0" algn="l" fontAlgn="t"/>
                      <a:r>
                        <a:rPr lang="fr-FR" sz="800" b="0" i="0" u="none" strike="noStrike" dirty="0">
                          <a:solidFill>
                            <a:srgbClr val="000000"/>
                          </a:solidFill>
                          <a:latin typeface="Calibri" pitchFamily="34"/>
                        </a:rPr>
                        <a:t>• Eau (Conseil de développement) </a:t>
                      </a:r>
                      <a:br>
                        <a:rPr lang="fr-FR" sz="800" b="0" i="0" u="none" strike="noStrike" dirty="0">
                          <a:solidFill>
                            <a:srgbClr val="000000"/>
                          </a:solidFill>
                          <a:latin typeface="Calibri" pitchFamily="34"/>
                        </a:rPr>
                      </a:br>
                      <a:r>
                        <a:rPr lang="fr-FR" sz="800" b="0" i="0" u="none" strike="noStrike" dirty="0">
                          <a:solidFill>
                            <a:srgbClr val="FFC000"/>
                          </a:solidFill>
                          <a:latin typeface="Calibri" pitchFamily="34"/>
                        </a:rPr>
                        <a:t>Ressources en eau pour les besoins d'une population qui mute?</a:t>
                      </a:r>
                      <a:br>
                        <a:rPr lang="fr-FR" sz="800" b="0" i="0" u="none" strike="noStrike" dirty="0">
                          <a:solidFill>
                            <a:srgbClr val="FFC000"/>
                          </a:solidFill>
                          <a:latin typeface="Calibri" pitchFamily="34"/>
                        </a:rPr>
                      </a:br>
                      <a:r>
                        <a:rPr lang="fr-FR" sz="800" b="0" i="0" u="none" strike="noStrike" dirty="0">
                          <a:solidFill>
                            <a:srgbClr val="FFC000"/>
                          </a:solidFill>
                          <a:latin typeface="Calibri" pitchFamily="34"/>
                        </a:rPr>
                        <a:t>Démographie en Cornouaille et impacts sur l'eau?</a:t>
                      </a:r>
                    </a:p>
                    <a:p>
                      <a:pPr lvl="0" algn="l" fontAlgn="t"/>
                      <a:endParaRPr lang="fr-FR" sz="800" b="0" i="0" u="none" strike="noStrike" dirty="0">
                        <a:solidFill>
                          <a:srgbClr val="FFC000"/>
                        </a:solidFill>
                        <a:latin typeface="Calibri" pitchFamily="34"/>
                      </a:endParaRPr>
                    </a:p>
                    <a:p>
                      <a:pPr lvl="0" algn="l" fontAlgn="t"/>
                      <a:r>
                        <a:rPr lang="fr-FR" sz="800" b="0" i="0" u="none" strike="noStrike" dirty="0">
                          <a:solidFill>
                            <a:srgbClr val="000000"/>
                          </a:solidFill>
                          <a:latin typeface="Calibri" pitchFamily="34"/>
                        </a:rPr>
                        <a:t>Intervenant : xxx</a:t>
                      </a:r>
                      <a:endParaRPr lang="fr-FR" sz="800" b="0" i="0" u="none" strike="noStrike" dirty="0">
                        <a:solidFill>
                          <a:srgbClr val="FFC000"/>
                        </a:solidFill>
                        <a:latin typeface="Calibri" pitchFamily="34"/>
                      </a:endParaRP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185074"/>
                  </a:ext>
                </a:extLst>
              </a:tr>
            </a:tbl>
          </a:graphicData>
        </a:graphic>
      </p:graphicFrame>
      <p:graphicFrame>
        <p:nvGraphicFramePr>
          <p:cNvPr id="5" name="Tableau 21">
            <a:extLst>
              <a:ext uri="{FF2B5EF4-FFF2-40B4-BE49-F238E27FC236}">
                <a16:creationId xmlns:a16="http://schemas.microsoft.com/office/drawing/2014/main" id="{355D0747-D261-41CF-B45E-03135449CDEF}"/>
              </a:ext>
            </a:extLst>
          </p:cNvPr>
          <p:cNvGraphicFramePr>
            <a:graphicFrameLocks noGrp="1"/>
          </p:cNvGraphicFramePr>
          <p:nvPr>
            <p:extLst>
              <p:ext uri="{D42A27DB-BD31-4B8C-83A1-F6EECF244321}">
                <p14:modId xmlns:p14="http://schemas.microsoft.com/office/powerpoint/2010/main" val="3780684866"/>
              </p:ext>
            </p:extLst>
          </p:nvPr>
        </p:nvGraphicFramePr>
        <p:xfrm>
          <a:off x="1557595" y="4149562"/>
          <a:ext cx="6951112" cy="725221"/>
        </p:xfrm>
        <a:graphic>
          <a:graphicData uri="http://schemas.openxmlformats.org/drawingml/2006/table">
            <a:tbl>
              <a:tblPr>
                <a:effectLst/>
              </a:tblPr>
              <a:tblGrid>
                <a:gridCol w="926462">
                  <a:extLst>
                    <a:ext uri="{9D8B030D-6E8A-4147-A177-3AD203B41FA5}">
                      <a16:colId xmlns:a16="http://schemas.microsoft.com/office/drawing/2014/main" val="4293581416"/>
                    </a:ext>
                  </a:extLst>
                </a:gridCol>
                <a:gridCol w="2739537">
                  <a:extLst>
                    <a:ext uri="{9D8B030D-6E8A-4147-A177-3AD203B41FA5}">
                      <a16:colId xmlns:a16="http://schemas.microsoft.com/office/drawing/2014/main" val="4004682653"/>
                    </a:ext>
                  </a:extLst>
                </a:gridCol>
                <a:gridCol w="3285113">
                  <a:extLst>
                    <a:ext uri="{9D8B030D-6E8A-4147-A177-3AD203B41FA5}">
                      <a16:colId xmlns:a16="http://schemas.microsoft.com/office/drawing/2014/main" val="1352361266"/>
                    </a:ext>
                  </a:extLst>
                </a:gridCol>
              </a:tblGrid>
              <a:tr h="229331">
                <a:tc>
                  <a:txBody>
                    <a:bodyPr/>
                    <a:lstStyle/>
                    <a:p>
                      <a:pPr lvl="0" algn="l" fontAlgn="t"/>
                      <a:r>
                        <a:rPr lang="fr-FR" sz="800" b="1" i="0" u="none" strike="noStrike">
                          <a:solidFill>
                            <a:srgbClr val="000000"/>
                          </a:solidFill>
                          <a:latin typeface="Calibri" pitchFamily="34"/>
                        </a:rPr>
                        <a:t>Séquence 3</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B4C6E7"/>
                    </a:solidFill>
                  </a:tcPr>
                </a:tc>
                <a:tc>
                  <a:txBody>
                    <a:bodyPr/>
                    <a:lstStyle/>
                    <a:p>
                      <a:pPr lvl="0" algn="l" fontAlgn="t"/>
                      <a:r>
                        <a:rPr lang="fr-FR" sz="800" b="0" i="0" u="none" strike="noStrike" dirty="0">
                          <a:solidFill>
                            <a:srgbClr val="000000"/>
                          </a:solidFill>
                          <a:latin typeface="Calibri" pitchFamily="34"/>
                        </a:rPr>
                        <a:t>Conclusion </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l" fontAlgn="t"/>
                      <a:r>
                        <a:rPr lang="fr-FR" sz="800" b="0" i="0" u="none" strike="noStrike" dirty="0">
                          <a:solidFill>
                            <a:srgbClr val="000000"/>
                          </a:solidFill>
                          <a:latin typeface="Calibri" pitchFamily="34"/>
                        </a:rPr>
                        <a:t>• </a:t>
                      </a:r>
                      <a:r>
                        <a:rPr lang="fr-FR" sz="800" b="0" i="0" u="none" strike="noStrike" dirty="0">
                          <a:solidFill>
                            <a:srgbClr val="92D050"/>
                          </a:solidFill>
                          <a:latin typeface="Calibri" pitchFamily="34"/>
                        </a:rPr>
                        <a:t>Conclusion de la partie plénière ouvrant sur le projet de territoire</a:t>
                      </a:r>
                      <a:endParaRPr lang="fr-FR" sz="800" b="0" i="0" u="none" strike="noStrike" dirty="0">
                        <a:solidFill>
                          <a:srgbClr val="000000"/>
                        </a:solidFill>
                        <a:latin typeface="Calibri" pitchFamily="34"/>
                      </a:endParaRPr>
                    </a:p>
                  </a:txBody>
                  <a:tcPr marL="7146" marR="7146" marT="7146" marB="34290">
                    <a:lnL w="6345" cap="flat" cmpd="sng" algn="ctr">
                      <a:solidFill>
                        <a:srgbClr val="000000"/>
                      </a:solidFill>
                      <a:prstDash val="solid"/>
                      <a:round/>
                      <a:headEnd type="none" w="med" len="med"/>
                      <a:tailEnd type="none" w="med" len="med"/>
                    </a:lnL>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335320"/>
                  </a:ext>
                </a:extLst>
              </a:tr>
              <a:tr h="495890">
                <a:tc>
                  <a:txBody>
                    <a:bodyPr/>
                    <a:lstStyle/>
                    <a:p>
                      <a:pPr lvl="0" algn="l" fontAlgn="t"/>
                      <a:r>
                        <a:rPr lang="fr-FR" sz="800" b="1" i="0" u="none" strike="noStrike">
                          <a:solidFill>
                            <a:srgbClr val="000000"/>
                          </a:solidFill>
                          <a:latin typeface="Calibri" pitchFamily="34"/>
                        </a:rPr>
                        <a:t>Séquence 3</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B4C6E7"/>
                    </a:solidFill>
                  </a:tcPr>
                </a:tc>
                <a:tc>
                  <a:txBody>
                    <a:bodyPr/>
                    <a:lstStyle/>
                    <a:p>
                      <a:pPr lvl="0" algn="l" fontAlgn="t"/>
                      <a:r>
                        <a:rPr lang="fr-FR" sz="800" b="0" i="0" u="none" strike="noStrike" dirty="0">
                          <a:solidFill>
                            <a:srgbClr val="FFC000"/>
                          </a:solidFill>
                          <a:latin typeface="Calibri" pitchFamily="34"/>
                        </a:rPr>
                        <a:t>Portage politique : David </a:t>
                      </a:r>
                      <a:r>
                        <a:rPr lang="fr-FR" sz="800" b="0" i="0" u="none" strike="noStrike" dirty="0" err="1">
                          <a:solidFill>
                            <a:srgbClr val="FFC000"/>
                          </a:solidFill>
                          <a:latin typeface="Calibri" pitchFamily="34"/>
                        </a:rPr>
                        <a:t>Lesvenan</a:t>
                      </a:r>
                      <a:endParaRPr lang="fr-FR" sz="800" b="0" i="0" u="none" strike="noStrike" dirty="0">
                        <a:solidFill>
                          <a:srgbClr val="FFC000"/>
                        </a:solidFill>
                        <a:latin typeface="Calibri" pitchFamily="34"/>
                      </a:endParaRP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l" fontAlgn="t"/>
                      <a:r>
                        <a:rPr lang="fr-FR" sz="800" b="0" i="0" u="none" strike="noStrike" dirty="0">
                          <a:solidFill>
                            <a:srgbClr val="000000"/>
                          </a:solidFill>
                          <a:latin typeface="Calibri" pitchFamily="34"/>
                        </a:rPr>
                        <a:t>• Projet de territoire : </a:t>
                      </a:r>
                      <a:r>
                        <a:rPr lang="fr-FR" sz="800" b="1" i="0" u="none" strike="noStrike" dirty="0">
                          <a:solidFill>
                            <a:srgbClr val="FFC000"/>
                          </a:solidFill>
                          <a:latin typeface="Calibri" pitchFamily="34"/>
                        </a:rPr>
                        <a:t>Présentation et lancement du projet de territoire « Cap Cornouaille »</a:t>
                      </a:r>
                      <a:br>
                        <a:rPr lang="fr-FR" sz="800" b="0" i="0" u="none" strike="noStrike" dirty="0">
                          <a:solidFill>
                            <a:srgbClr val="000000"/>
                          </a:solidFill>
                          <a:latin typeface="Calibri" pitchFamily="34"/>
                        </a:rPr>
                      </a:br>
                      <a:r>
                        <a:rPr lang="fr-FR" sz="800" b="0" i="0" u="none" strike="noStrike" dirty="0">
                          <a:solidFill>
                            <a:srgbClr val="000000"/>
                          </a:solidFill>
                          <a:latin typeface="Calibri" pitchFamily="34"/>
                        </a:rPr>
                        <a:t>(éventuellement diffusion d'un Motion design)</a:t>
                      </a:r>
                    </a:p>
                  </a:txBody>
                  <a:tcPr marL="7146" marR="7146" marT="7146" marB="3429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845149"/>
                  </a:ext>
                </a:extLst>
              </a:tr>
            </a:tbl>
          </a:graphicData>
        </a:graphic>
      </p:graphicFrame>
      <p:sp>
        <p:nvSpPr>
          <p:cNvPr id="7" name="Titre 6">
            <a:extLst>
              <a:ext uri="{FF2B5EF4-FFF2-40B4-BE49-F238E27FC236}">
                <a16:creationId xmlns:a16="http://schemas.microsoft.com/office/drawing/2014/main" id="{77688D36-BB7C-44EB-8234-7ABC090A455C}"/>
              </a:ext>
            </a:extLst>
          </p:cNvPr>
          <p:cNvSpPr txBox="1">
            <a:spLocks noGrp="1"/>
          </p:cNvSpPr>
          <p:nvPr>
            <p:ph type="title"/>
          </p:nvPr>
        </p:nvSpPr>
        <p:spPr>
          <a:xfrm>
            <a:off x="339889" y="295504"/>
            <a:ext cx="8633261" cy="362528"/>
          </a:xfrm>
        </p:spPr>
        <p:txBody>
          <a:bodyPr>
            <a:noAutofit/>
          </a:bodyPr>
          <a:lstStyle/>
          <a:p>
            <a:pPr lvl="0"/>
            <a:r>
              <a:rPr lang="fr-FR" sz="2700" dirty="0">
                <a:ea typeface="Calibri Light"/>
                <a:cs typeface="Calibri Light"/>
              </a:rPr>
              <a:t>Rencontres de la Cornouaille, le programme prévisionnel</a:t>
            </a:r>
            <a:endParaRPr lang="en-US" sz="2700" dirty="0">
              <a:solidFill>
                <a:srgbClr val="C5D300"/>
              </a:solidFill>
              <a:ea typeface="Calibri Light"/>
              <a:cs typeface="Calibri Light"/>
            </a:endParaRPr>
          </a:p>
        </p:txBody>
      </p:sp>
      <p:sp>
        <p:nvSpPr>
          <p:cNvPr id="10" name="Rectangle 2">
            <a:extLst>
              <a:ext uri="{FF2B5EF4-FFF2-40B4-BE49-F238E27FC236}">
                <a16:creationId xmlns:a16="http://schemas.microsoft.com/office/drawing/2014/main" id="{8648A353-80DF-406B-9667-FB6E2921B5DC}"/>
              </a:ext>
            </a:extLst>
          </p:cNvPr>
          <p:cNvSpPr>
            <a:spLocks noChangeArrowheads="1"/>
          </p:cNvSpPr>
          <p:nvPr/>
        </p:nvSpPr>
        <p:spPr bwMode="auto">
          <a:xfrm>
            <a:off x="4762496" y="1653091"/>
            <a:ext cx="40758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fr-FR" altLang="fr-FR" sz="1350" dirty="0">
              <a:latin typeface="Arial" panose="020B0604020202020204" pitchFamily="34" charset="0"/>
            </a:endParaRPr>
          </a:p>
        </p:txBody>
      </p:sp>
      <p:sp>
        <p:nvSpPr>
          <p:cNvPr id="8" name="ZoneTexte 7">
            <a:extLst>
              <a:ext uri="{FF2B5EF4-FFF2-40B4-BE49-F238E27FC236}">
                <a16:creationId xmlns:a16="http://schemas.microsoft.com/office/drawing/2014/main" id="{6C9C5FDF-E386-4950-96FC-CE42801F938A}"/>
              </a:ext>
            </a:extLst>
          </p:cNvPr>
          <p:cNvSpPr txBox="1"/>
          <p:nvPr/>
        </p:nvSpPr>
        <p:spPr>
          <a:xfrm>
            <a:off x="5522686" y="753302"/>
            <a:ext cx="3106057" cy="307777"/>
          </a:xfrm>
          <a:prstGeom prst="rect">
            <a:avLst/>
          </a:prstGeom>
          <a:noFill/>
        </p:spPr>
        <p:txBody>
          <a:bodyPr wrap="square" rtlCol="0">
            <a:spAutoFit/>
          </a:bodyPr>
          <a:lstStyle/>
          <a:p>
            <a:r>
              <a:rPr lang="fr-FR" sz="1400" dirty="0">
                <a:solidFill>
                  <a:srgbClr val="FF0000"/>
                </a:solidFill>
              </a:rPr>
              <a:t>⚠Sujets non contractuels à ce jour </a:t>
            </a:r>
          </a:p>
        </p:txBody>
      </p:sp>
    </p:spTree>
    <p:extLst>
      <p:ext uri="{BB962C8B-B14F-4D97-AF65-F5344CB8AC3E}">
        <p14:creationId xmlns:p14="http://schemas.microsoft.com/office/powerpoint/2010/main" val="146311646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3B8679-9090-461D-AF57-B8F5B4163DBD}"/>
              </a:ext>
            </a:extLst>
          </p:cNvPr>
          <p:cNvSpPr>
            <a:spLocks noGrp="1"/>
          </p:cNvSpPr>
          <p:nvPr>
            <p:ph type="title"/>
          </p:nvPr>
        </p:nvSpPr>
        <p:spPr/>
        <p:txBody>
          <a:bodyPr/>
          <a:lstStyle/>
          <a:p>
            <a:r>
              <a:rPr lang="fr-FR" dirty="0"/>
              <a:t>Rencontres de la Cornouaille, intervenants pressentis</a:t>
            </a:r>
          </a:p>
        </p:txBody>
      </p:sp>
      <p:sp>
        <p:nvSpPr>
          <p:cNvPr id="3" name="Espace réservé du contenu 2">
            <a:extLst>
              <a:ext uri="{FF2B5EF4-FFF2-40B4-BE49-F238E27FC236}">
                <a16:creationId xmlns:a16="http://schemas.microsoft.com/office/drawing/2014/main" id="{B51ED7E9-91B7-4962-A433-CC806F0775F3}"/>
              </a:ext>
            </a:extLst>
          </p:cNvPr>
          <p:cNvSpPr>
            <a:spLocks noGrp="1"/>
          </p:cNvSpPr>
          <p:nvPr>
            <p:ph idx="1"/>
          </p:nvPr>
        </p:nvSpPr>
        <p:spPr>
          <a:xfrm>
            <a:off x="679450" y="1042956"/>
            <a:ext cx="5369194" cy="3766967"/>
          </a:xfrm>
        </p:spPr>
        <p:txBody>
          <a:bodyPr>
            <a:normAutofit fontScale="85000" lnSpcReduction="20000"/>
          </a:bodyPr>
          <a:lstStyle/>
          <a:p>
            <a:r>
              <a:rPr lang="fr-FR" dirty="0">
                <a:solidFill>
                  <a:srgbClr val="C5D300"/>
                </a:solidFill>
              </a:rPr>
              <a:t>Olivier </a:t>
            </a:r>
            <a:r>
              <a:rPr lang="fr-FR" dirty="0" err="1">
                <a:solidFill>
                  <a:srgbClr val="C5D300"/>
                </a:solidFill>
              </a:rPr>
              <a:t>Bouba-Olga</a:t>
            </a:r>
            <a:endParaRPr lang="fr-FR" dirty="0">
              <a:solidFill>
                <a:srgbClr val="C5D300"/>
              </a:solidFill>
            </a:endParaRPr>
          </a:p>
          <a:p>
            <a:endParaRPr lang="fr-FR" dirty="0">
              <a:solidFill>
                <a:srgbClr val="C5D300"/>
              </a:solidFill>
            </a:endParaRPr>
          </a:p>
          <a:p>
            <a:pPr lvl="1"/>
            <a:r>
              <a:rPr lang="fr-FR" dirty="0"/>
              <a:t>Économiste et expert des dynamiques territoriales et des mutations démographiques </a:t>
            </a:r>
          </a:p>
          <a:p>
            <a:pPr lvl="1"/>
            <a:r>
              <a:rPr lang="fr-FR" dirty="0"/>
              <a:t>Chef du service Études, prospective et évaluations de la région Nouvelle Aquitaine</a:t>
            </a:r>
          </a:p>
          <a:p>
            <a:pPr lvl="1"/>
            <a:r>
              <a:rPr lang="fr-FR" sz="1300" dirty="0">
                <a:solidFill>
                  <a:srgbClr val="000000"/>
                </a:solidFill>
                <a:ea typeface="Calibri"/>
                <a:cs typeface="Calibri"/>
                <a:hlinkClick r:id="rId3" action="ppaction://hlinkfile"/>
              </a:rPr>
              <a:t>CV &amp; ressources</a:t>
            </a:r>
            <a:endParaRPr lang="fr-FR" sz="1300" dirty="0">
              <a:solidFill>
                <a:srgbClr val="000000"/>
              </a:solidFill>
              <a:ea typeface="Calibri"/>
              <a:cs typeface="Calibri"/>
            </a:endParaRPr>
          </a:p>
          <a:p>
            <a:pPr lvl="1"/>
            <a:r>
              <a:rPr lang="fr-FR" sz="1300" u="sng" dirty="0">
                <a:solidFill>
                  <a:srgbClr val="0000FF"/>
                </a:solidFill>
                <a:latin typeface="Myriad Pro" panose="020B0503030403020204" pitchFamily="34" charset="0"/>
                <a:ea typeface="Times New Roman" panose="02020603050405020304" pitchFamily="18" charset="0"/>
                <a:cs typeface="Times New Roman" panose="02020603050405020304" pitchFamily="18" charset="0"/>
                <a:hlinkClick r:id="rId4"/>
              </a:rPr>
              <a:t>LinkedIn</a:t>
            </a:r>
            <a:endParaRPr lang="fr-FR" sz="1300" dirty="0">
              <a:latin typeface="Calibri" panose="020F0502020204030204" pitchFamily="34" charset="0"/>
              <a:ea typeface="Calibri" panose="020F0502020204030204" pitchFamily="34" charset="0"/>
              <a:cs typeface="Times New Roman" panose="02020603050405020304" pitchFamily="18" charset="0"/>
            </a:endParaRPr>
          </a:p>
          <a:p>
            <a:pPr lvl="1"/>
            <a:endParaRPr lang="fr-FR" dirty="0"/>
          </a:p>
          <a:p>
            <a:pPr marL="0" indent="0">
              <a:buNone/>
            </a:pPr>
            <a:endParaRPr lang="fr-FR" dirty="0"/>
          </a:p>
          <a:p>
            <a:r>
              <a:rPr lang="fr-FR" dirty="0">
                <a:solidFill>
                  <a:srgbClr val="C5D300"/>
                </a:solidFill>
              </a:rPr>
              <a:t>Alexandre Monnin</a:t>
            </a:r>
          </a:p>
          <a:p>
            <a:endParaRPr lang="fr-FR" dirty="0">
              <a:solidFill>
                <a:srgbClr val="C5D300"/>
              </a:solidFill>
            </a:endParaRPr>
          </a:p>
          <a:p>
            <a:pPr lvl="1"/>
            <a:r>
              <a:rPr lang="fr-FR" dirty="0"/>
              <a:t>Expert des transitions, du renoncement et co-fondateur du courant de la redirection écologique </a:t>
            </a:r>
          </a:p>
          <a:p>
            <a:pPr lvl="1"/>
            <a:r>
              <a:rPr lang="fr-FR" dirty="0"/>
              <a:t>Collabore avec la Caisse des dépôts sur l'observation des projets et des stratégies urbaines, la Banque des territoires et l’Association française de développement</a:t>
            </a:r>
          </a:p>
          <a:p>
            <a:pPr lvl="1"/>
            <a:r>
              <a:rPr lang="fr-FR" dirty="0"/>
              <a:t>Membre du conseil scientifique de France villes et territoires durables</a:t>
            </a:r>
          </a:p>
          <a:p>
            <a:pPr lvl="1"/>
            <a:r>
              <a:rPr lang="fr-FR" sz="1300" dirty="0">
                <a:solidFill>
                  <a:srgbClr val="000000"/>
                </a:solidFill>
                <a:ea typeface="Calibri"/>
                <a:cs typeface="Calibri"/>
                <a:hlinkClick r:id="rId5" action="ppaction://hlinkfile"/>
              </a:rPr>
              <a:t>CV &amp; ressources</a:t>
            </a:r>
            <a:endParaRPr lang="fr-FR" sz="1300" dirty="0">
              <a:solidFill>
                <a:srgbClr val="000000"/>
              </a:solidFill>
              <a:ea typeface="Calibri"/>
              <a:cs typeface="Calibri"/>
            </a:endParaRPr>
          </a:p>
          <a:p>
            <a:pPr lvl="1"/>
            <a:r>
              <a:rPr lang="fr-FR" sz="1300" u="sng" dirty="0">
                <a:solidFill>
                  <a:srgbClr val="0000FF"/>
                </a:solidFill>
                <a:latin typeface="Myriad Pro" panose="020B0503030403020204" pitchFamily="34" charset="0"/>
                <a:ea typeface="Times New Roman" panose="02020603050405020304" pitchFamily="18" charset="0"/>
                <a:cs typeface="Times New Roman" panose="02020603050405020304" pitchFamily="18" charset="0"/>
                <a:hlinkClick r:id="rId6"/>
              </a:rPr>
              <a:t>LinkedIn</a:t>
            </a:r>
            <a:r>
              <a:rPr lang="fr-FR" sz="1300" dirty="0">
                <a:latin typeface="Myriad Pro" panose="020B0503030403020204" pitchFamily="34" charset="0"/>
                <a:ea typeface="Times New Roman" panose="02020603050405020304" pitchFamily="18" charset="0"/>
                <a:cs typeface="Times New Roman" panose="02020603050405020304" pitchFamily="18" charset="0"/>
              </a:rPr>
              <a:t> </a:t>
            </a:r>
            <a:endParaRPr lang="fr-FR" dirty="0"/>
          </a:p>
        </p:txBody>
      </p:sp>
      <p:pic>
        <p:nvPicPr>
          <p:cNvPr id="4" name="Image 3">
            <a:extLst>
              <a:ext uri="{FF2B5EF4-FFF2-40B4-BE49-F238E27FC236}">
                <a16:creationId xmlns:a16="http://schemas.microsoft.com/office/drawing/2014/main" id="{7584B679-85A8-4BC6-B5F1-4E0BF2E85101}"/>
              </a:ext>
            </a:extLst>
          </p:cNvPr>
          <p:cNvPicPr>
            <a:picLocks noChangeAspect="1"/>
          </p:cNvPicPr>
          <p:nvPr/>
        </p:nvPicPr>
        <p:blipFill>
          <a:blip r:embed="rId7"/>
          <a:stretch>
            <a:fillRect/>
          </a:stretch>
        </p:blipFill>
        <p:spPr>
          <a:xfrm>
            <a:off x="6151536" y="1042956"/>
            <a:ext cx="2517119" cy="1380815"/>
          </a:xfrm>
          <a:prstGeom prst="rect">
            <a:avLst/>
          </a:prstGeom>
        </p:spPr>
      </p:pic>
      <p:pic>
        <p:nvPicPr>
          <p:cNvPr id="7" name="Image 6">
            <a:extLst>
              <a:ext uri="{FF2B5EF4-FFF2-40B4-BE49-F238E27FC236}">
                <a16:creationId xmlns:a16="http://schemas.microsoft.com/office/drawing/2014/main" id="{5EC83DBD-0A12-4835-9606-35DAD29AF9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1536" y="3020783"/>
            <a:ext cx="2517118" cy="1415879"/>
          </a:xfrm>
          <a:prstGeom prst="rect">
            <a:avLst/>
          </a:prstGeom>
        </p:spPr>
      </p:pic>
      <p:sp>
        <p:nvSpPr>
          <p:cNvPr id="6" name="ZoneTexte 5">
            <a:extLst>
              <a:ext uri="{FF2B5EF4-FFF2-40B4-BE49-F238E27FC236}">
                <a16:creationId xmlns:a16="http://schemas.microsoft.com/office/drawing/2014/main" id="{E3ED8C4B-882A-4DF6-ADFB-CC3D12490C8F}"/>
              </a:ext>
            </a:extLst>
          </p:cNvPr>
          <p:cNvSpPr txBox="1"/>
          <p:nvPr/>
        </p:nvSpPr>
        <p:spPr>
          <a:xfrm>
            <a:off x="3045479" y="4646763"/>
            <a:ext cx="3834292" cy="307777"/>
          </a:xfrm>
          <a:prstGeom prst="rect">
            <a:avLst/>
          </a:prstGeom>
          <a:noFill/>
        </p:spPr>
        <p:txBody>
          <a:bodyPr wrap="square" rtlCol="0">
            <a:spAutoFit/>
          </a:bodyPr>
          <a:lstStyle/>
          <a:p>
            <a:r>
              <a:rPr lang="fr-FR" sz="1400" dirty="0">
                <a:solidFill>
                  <a:srgbClr val="FF0000"/>
                </a:solidFill>
              </a:rPr>
              <a:t>⚠intervenants en cours de validation</a:t>
            </a:r>
          </a:p>
        </p:txBody>
      </p:sp>
    </p:spTree>
    <p:extLst>
      <p:ext uri="{BB962C8B-B14F-4D97-AF65-F5344CB8AC3E}">
        <p14:creationId xmlns:p14="http://schemas.microsoft.com/office/powerpoint/2010/main" val="3150600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3">
            <a:extLst>
              <a:ext uri="{FF2B5EF4-FFF2-40B4-BE49-F238E27FC236}">
                <a16:creationId xmlns:a16="http://schemas.microsoft.com/office/drawing/2014/main" id="{791F0555-5C51-487A-9F25-6F539101776A}"/>
              </a:ext>
            </a:extLst>
          </p:cNvPr>
          <p:cNvCxnSpPr/>
          <p:nvPr/>
        </p:nvCxnSpPr>
        <p:spPr>
          <a:xfrm>
            <a:off x="433885" y="783451"/>
            <a:ext cx="4518311" cy="0"/>
          </a:xfrm>
          <a:prstGeom prst="straightConnector1">
            <a:avLst/>
          </a:prstGeom>
          <a:noFill/>
          <a:ln w="38103" cap="flat">
            <a:solidFill>
              <a:srgbClr val="C5D300"/>
            </a:solidFill>
            <a:prstDash val="solid"/>
            <a:miter/>
          </a:ln>
        </p:spPr>
      </p:cxnSp>
      <p:sp>
        <p:nvSpPr>
          <p:cNvPr id="3" name="Titre 6">
            <a:extLst>
              <a:ext uri="{FF2B5EF4-FFF2-40B4-BE49-F238E27FC236}">
                <a16:creationId xmlns:a16="http://schemas.microsoft.com/office/drawing/2014/main" id="{ACE638A8-12D9-41BE-A2AC-DE2641205610}"/>
              </a:ext>
            </a:extLst>
          </p:cNvPr>
          <p:cNvSpPr txBox="1">
            <a:spLocks noGrp="1"/>
          </p:cNvSpPr>
          <p:nvPr>
            <p:ph type="title"/>
          </p:nvPr>
        </p:nvSpPr>
        <p:spPr>
          <a:xfrm>
            <a:off x="368075" y="252641"/>
            <a:ext cx="7886700" cy="362528"/>
          </a:xfrm>
        </p:spPr>
        <p:txBody>
          <a:bodyPr>
            <a:normAutofit fontScale="90000"/>
          </a:bodyPr>
          <a:lstStyle/>
          <a:p>
            <a:pPr lvl="0"/>
            <a:r>
              <a:rPr lang="fr-FR" sz="2700" dirty="0">
                <a:ea typeface="Calibri Light"/>
                <a:cs typeface="Calibri Light"/>
              </a:rPr>
              <a:t>Rencontres de la Cornouaille, à votre écoute</a:t>
            </a:r>
            <a:endParaRPr lang="en-US" sz="2700" dirty="0">
              <a:solidFill>
                <a:srgbClr val="C5D300"/>
              </a:solidFill>
              <a:ea typeface="Calibri Light"/>
              <a:cs typeface="Calibri Light"/>
            </a:endParaRPr>
          </a:p>
          <a:p>
            <a:pPr lvl="0"/>
            <a:endParaRPr lang="fr-FR" sz="2100" dirty="0">
              <a:solidFill>
                <a:srgbClr val="C5D300"/>
              </a:solidFill>
              <a:latin typeface="Calibri"/>
              <a:ea typeface="Calibri"/>
              <a:cs typeface="Calibri"/>
            </a:endParaRPr>
          </a:p>
        </p:txBody>
      </p:sp>
      <p:sp>
        <p:nvSpPr>
          <p:cNvPr id="4" name="ZoneTexte 1">
            <a:extLst>
              <a:ext uri="{FF2B5EF4-FFF2-40B4-BE49-F238E27FC236}">
                <a16:creationId xmlns:a16="http://schemas.microsoft.com/office/drawing/2014/main" id="{814DAADF-FB48-4DC6-9389-3F61CC1279D4}"/>
              </a:ext>
            </a:extLst>
          </p:cNvPr>
          <p:cNvSpPr txBox="1"/>
          <p:nvPr/>
        </p:nvSpPr>
        <p:spPr>
          <a:xfrm>
            <a:off x="2609853" y="4360048"/>
            <a:ext cx="3924298" cy="392415"/>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fr-FR" sz="2100" b="1" dirty="0">
                <a:solidFill>
                  <a:srgbClr val="524E5A"/>
                </a:solidFill>
                <a:latin typeface="Calibri"/>
                <a:ea typeface="Calibri"/>
                <a:cs typeface="Calibri"/>
              </a:rPr>
              <a:t>Merci de votre attention</a:t>
            </a:r>
            <a:endParaRPr lang="fr-FR" sz="2100" b="1" dirty="0">
              <a:solidFill>
                <a:srgbClr val="000000"/>
              </a:solidFill>
              <a:latin typeface="Calibri"/>
              <a:ea typeface="Calibri"/>
              <a:cs typeface="Calibri"/>
            </a:endParaRPr>
          </a:p>
        </p:txBody>
      </p:sp>
      <p:pic>
        <p:nvPicPr>
          <p:cNvPr id="5" name="Image 5">
            <a:extLst>
              <a:ext uri="{FF2B5EF4-FFF2-40B4-BE49-F238E27FC236}">
                <a16:creationId xmlns:a16="http://schemas.microsoft.com/office/drawing/2014/main" id="{C87B5AF6-B637-41AF-95A6-7B4EF130001E}"/>
              </a:ext>
            </a:extLst>
          </p:cNvPr>
          <p:cNvPicPr>
            <a:picLocks noChangeAspect="1"/>
          </p:cNvPicPr>
          <p:nvPr/>
        </p:nvPicPr>
        <p:blipFill>
          <a:blip r:embed="rId3"/>
          <a:stretch>
            <a:fillRect/>
          </a:stretch>
        </p:blipFill>
        <p:spPr>
          <a:xfrm>
            <a:off x="3830700" y="1384568"/>
            <a:ext cx="4066389" cy="2710926"/>
          </a:xfrm>
          <a:prstGeom prst="rect">
            <a:avLst/>
          </a:prstGeom>
          <a:noFill/>
          <a:ln cap="flat">
            <a:noFill/>
          </a:ln>
        </p:spPr>
      </p:pic>
      <p:pic>
        <p:nvPicPr>
          <p:cNvPr id="6" name="Image 12">
            <a:extLst>
              <a:ext uri="{FF2B5EF4-FFF2-40B4-BE49-F238E27FC236}">
                <a16:creationId xmlns:a16="http://schemas.microsoft.com/office/drawing/2014/main" id="{3EF99337-E3BF-41B8-B88F-3FDDB51D65E4}"/>
              </a:ext>
            </a:extLst>
          </p:cNvPr>
          <p:cNvPicPr>
            <a:picLocks noChangeAspect="1"/>
          </p:cNvPicPr>
          <p:nvPr/>
        </p:nvPicPr>
        <p:blipFill>
          <a:blip r:embed="rId4"/>
          <a:stretch>
            <a:fillRect/>
          </a:stretch>
        </p:blipFill>
        <p:spPr>
          <a:xfrm>
            <a:off x="5823820" y="1101984"/>
            <a:ext cx="935184" cy="935184"/>
          </a:xfrm>
          <a:prstGeom prst="rect">
            <a:avLst/>
          </a:prstGeom>
          <a:noFill/>
          <a:ln cap="flat">
            <a:noFill/>
          </a:ln>
        </p:spPr>
      </p:pic>
      <p:pic>
        <p:nvPicPr>
          <p:cNvPr id="7" name="Image 13">
            <a:extLst>
              <a:ext uri="{FF2B5EF4-FFF2-40B4-BE49-F238E27FC236}">
                <a16:creationId xmlns:a16="http://schemas.microsoft.com/office/drawing/2014/main" id="{4277A0BB-6904-4E2E-A961-13B0B7681968}"/>
              </a:ext>
            </a:extLst>
          </p:cNvPr>
          <p:cNvPicPr>
            <a:picLocks noChangeAspect="1"/>
          </p:cNvPicPr>
          <p:nvPr/>
        </p:nvPicPr>
        <p:blipFill>
          <a:blip r:embed="rId5"/>
          <a:stretch>
            <a:fillRect/>
          </a:stretch>
        </p:blipFill>
        <p:spPr>
          <a:xfrm>
            <a:off x="4946737" y="1101984"/>
            <a:ext cx="935184" cy="935184"/>
          </a:xfrm>
          <a:prstGeom prst="rect">
            <a:avLst/>
          </a:prstGeom>
          <a:noFill/>
          <a:ln cap="flat">
            <a:noFill/>
          </a:ln>
        </p:spPr>
      </p:pic>
      <p:sp>
        <p:nvSpPr>
          <p:cNvPr id="9" name="Bulle narrative : ronde 15">
            <a:extLst>
              <a:ext uri="{FF2B5EF4-FFF2-40B4-BE49-F238E27FC236}">
                <a16:creationId xmlns:a16="http://schemas.microsoft.com/office/drawing/2014/main" id="{D09AAA67-57E2-4FF8-BACE-713D0CAD2460}"/>
              </a:ext>
            </a:extLst>
          </p:cNvPr>
          <p:cNvSpPr/>
          <p:nvPr/>
        </p:nvSpPr>
        <p:spPr>
          <a:xfrm>
            <a:off x="663374" y="1216287"/>
            <a:ext cx="2558946" cy="907697"/>
          </a:xfrm>
          <a:custGeom>
            <a:avLst>
              <a:gd name="f0" fmla="val 24063"/>
              <a:gd name="f1" fmla="val 19158"/>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0 0 180"/>
              <a:gd name="f15" fmla="+- 0 0 -194"/>
              <a:gd name="f16" fmla="*/ f6 1 21600"/>
              <a:gd name="f17" fmla="*/ f7 1 21600"/>
              <a:gd name="f18" fmla="*/ f8 1 180"/>
              <a:gd name="f19" fmla="pin -2147483647 f0 2147483647"/>
              <a:gd name="f20" fmla="pin -2147483647 f1 2147483647"/>
              <a:gd name="f21" fmla="+- f12 0 f11"/>
              <a:gd name="f22" fmla="*/ f13 f3 1"/>
              <a:gd name="f23" fmla="*/ f14 f3 1"/>
              <a:gd name="f24" fmla="*/ f15 f3 1"/>
              <a:gd name="f25" fmla="+- f19 0 10800"/>
              <a:gd name="f26" fmla="+- f20 0 10800"/>
              <a:gd name="f27" fmla="*/ f19 f16 1"/>
              <a:gd name="f28" fmla="*/ f20 f17 1"/>
              <a:gd name="f29" fmla="*/ 3200 f16 1"/>
              <a:gd name="f30" fmla="*/ 18400 f16 1"/>
              <a:gd name="f31" fmla="*/ 18400 f17 1"/>
              <a:gd name="f32" fmla="*/ 3200 f17 1"/>
              <a:gd name="f33" fmla="*/ f21 1 2"/>
              <a:gd name="f34" fmla="*/ 3160 f16 1"/>
              <a:gd name="f35" fmla="*/ 3160 f17 1"/>
              <a:gd name="f36" fmla="*/ f22 1 f5"/>
              <a:gd name="f37" fmla="*/ 18440 f17 1"/>
              <a:gd name="f38" fmla="*/ f23 1 f5"/>
              <a:gd name="f39" fmla="*/ 18440 f16 1"/>
              <a:gd name="f40" fmla="*/ f24 1 f5"/>
              <a:gd name="f41" fmla="*/ f25 f25 1"/>
              <a:gd name="f42" fmla="*/ f26 f26 1"/>
              <a:gd name="f43" fmla="+- 0 0 f26"/>
              <a:gd name="f44" fmla="+- 0 0 f25"/>
              <a:gd name="f45" fmla="+- f11 f33 0"/>
              <a:gd name="f46" fmla="*/ f33 f33 1"/>
              <a:gd name="f47" fmla="+- f36 0 f4"/>
              <a:gd name="f48" fmla="+- f38 0 f4"/>
              <a:gd name="f49" fmla="+- f40 0 f4"/>
              <a:gd name="f50" fmla="+- f41 f42 0"/>
              <a:gd name="f51" fmla="at2 f43 f44"/>
              <a:gd name="f52" fmla="sqrt f50"/>
              <a:gd name="f53" fmla="+- f51 f4 0"/>
              <a:gd name="f54" fmla="+- f52 0 10800"/>
              <a:gd name="f55" fmla="*/ f53 f8 1"/>
              <a:gd name="f56" fmla="*/ f55 1 f3"/>
              <a:gd name="f57" fmla="+- 0 0 f56"/>
              <a:gd name="f58" fmla="val f57"/>
              <a:gd name="f59" fmla="*/ f58 1 f18"/>
              <a:gd name="f60" fmla="+- f59 0 10"/>
              <a:gd name="f61" fmla="+- f59 10 0"/>
              <a:gd name="f62" fmla="*/ f59 f18 1"/>
              <a:gd name="f63" fmla="+- 0 0 f62"/>
              <a:gd name="f64" fmla="*/ f60 f18 1"/>
              <a:gd name="f65" fmla="*/ f61 f18 1"/>
              <a:gd name="f66" fmla="*/ f63 f3 1"/>
              <a:gd name="f67" fmla="+- 0 0 f64"/>
              <a:gd name="f68" fmla="+- 0 0 f65"/>
              <a:gd name="f69" fmla="*/ f66 1 f8"/>
              <a:gd name="f70" fmla="*/ f67 f3 1"/>
              <a:gd name="f71" fmla="*/ f68 f3 1"/>
              <a:gd name="f72" fmla="+- f69 0 f4"/>
              <a:gd name="f73" fmla="*/ f70 1 f8"/>
              <a:gd name="f74" fmla="*/ f71 1 f8"/>
              <a:gd name="f75" fmla="sin 1 f72"/>
              <a:gd name="f76" fmla="cos 1 f72"/>
              <a:gd name="f77" fmla="+- f73 0 f4"/>
              <a:gd name="f78" fmla="+- f74 0 f4"/>
              <a:gd name="f79" fmla="+- 0 0 f75"/>
              <a:gd name="f80" fmla="+- 0 0 f76"/>
              <a:gd name="f81" fmla="sin 1 f77"/>
              <a:gd name="f82" fmla="cos 1 f77"/>
              <a:gd name="f83" fmla="sin 1 f78"/>
              <a:gd name="f84" fmla="cos 1 f78"/>
              <a:gd name="f85" fmla="*/ 10800 f79 1"/>
              <a:gd name="f86" fmla="*/ 10800 f80 1"/>
              <a:gd name="f87" fmla="+- 0 0 f81"/>
              <a:gd name="f88" fmla="+- 0 0 f82"/>
              <a:gd name="f89" fmla="+- 0 0 f83"/>
              <a:gd name="f90" fmla="+- 0 0 f84"/>
              <a:gd name="f91" fmla="+- f85 10800 0"/>
              <a:gd name="f92" fmla="+- f86 10800 0"/>
              <a:gd name="f93" fmla="*/ 10800 f87 1"/>
              <a:gd name="f94" fmla="*/ 10800 f88 1"/>
              <a:gd name="f95" fmla="*/ 10800 f89 1"/>
              <a:gd name="f96" fmla="*/ 10800 f90 1"/>
              <a:gd name="f97" fmla="?: f54 f19 f91"/>
              <a:gd name="f98" fmla="?: f54 f20 f92"/>
              <a:gd name="f99" fmla="+- f93 10800 0"/>
              <a:gd name="f100" fmla="+- f94 10800 0"/>
              <a:gd name="f101" fmla="+- f95 10800 0"/>
              <a:gd name="f102" fmla="+- f96 10800 0"/>
              <a:gd name="f103" fmla="+- f101 0 f45"/>
              <a:gd name="f104" fmla="+- f102 0 f45"/>
              <a:gd name="f105" fmla="+- f99 0 f45"/>
              <a:gd name="f106" fmla="+- f100 0 f45"/>
              <a:gd name="f107" fmla="*/ f97 f16 1"/>
              <a:gd name="f108" fmla="*/ f98 f17 1"/>
              <a:gd name="f109" fmla="at2 f103 f104"/>
              <a:gd name="f110" fmla="at2 f105 f106"/>
              <a:gd name="f111" fmla="+- f109 f4 0"/>
              <a:gd name="f112" fmla="+- f110 f4 0"/>
              <a:gd name="f113" fmla="*/ f111 f8 1"/>
              <a:gd name="f114" fmla="*/ f112 f8 1"/>
              <a:gd name="f115" fmla="*/ f113 1 f3"/>
              <a:gd name="f116" fmla="*/ f114 1 f3"/>
              <a:gd name="f117" fmla="+- 0 0 f115"/>
              <a:gd name="f118" fmla="+- 0 0 f116"/>
              <a:gd name="f119" fmla="+- 0 0 f117"/>
              <a:gd name="f120" fmla="+- 0 0 f118"/>
              <a:gd name="f121" fmla="*/ f119 f3 1"/>
              <a:gd name="f122" fmla="*/ f120 f3 1"/>
              <a:gd name="f123" fmla="*/ f121 1 f8"/>
              <a:gd name="f124" fmla="*/ f122 1 f8"/>
              <a:gd name="f125" fmla="+- f123 0 f4"/>
              <a:gd name="f126" fmla="+- f124 0 f4"/>
              <a:gd name="f127" fmla="cos 1 f125"/>
              <a:gd name="f128" fmla="sin 1 f125"/>
              <a:gd name="f129" fmla="+- f126 0 f125"/>
              <a:gd name="f130" fmla="+- 0 0 f127"/>
              <a:gd name="f131" fmla="+- 0 0 f128"/>
              <a:gd name="f132" fmla="+- f129 f2 0"/>
              <a:gd name="f133" fmla="*/ f33 f130 1"/>
              <a:gd name="f134" fmla="*/ f33 f131 1"/>
              <a:gd name="f135" fmla="?: f129 f129 f132"/>
              <a:gd name="f136" fmla="*/ f133 f133 1"/>
              <a:gd name="f137" fmla="*/ f134 f134 1"/>
              <a:gd name="f138" fmla="+- f136 f137 0"/>
              <a:gd name="f139" fmla="sqrt f138"/>
              <a:gd name="f140" fmla="*/ f46 1 f139"/>
              <a:gd name="f141" fmla="*/ f130 f140 1"/>
              <a:gd name="f142" fmla="*/ f131 f140 1"/>
              <a:gd name="f143" fmla="+- f45 0 f141"/>
              <a:gd name="f144" fmla="+- f45 0 f142"/>
            </a:gdLst>
            <a:ahLst>
              <a:ahXY gdRefX="f0" minX="f9" maxX="f10" gdRefY="f1" minY="f9" maxY="f10">
                <a:pos x="f27" y="f28"/>
              </a:ahXY>
            </a:ahLst>
            <a:cxnLst>
              <a:cxn ang="3cd4">
                <a:pos x="hc" y="t"/>
              </a:cxn>
              <a:cxn ang="0">
                <a:pos x="r" y="vc"/>
              </a:cxn>
              <a:cxn ang="cd4">
                <a:pos x="hc" y="b"/>
              </a:cxn>
              <a:cxn ang="cd2">
                <a:pos x="l" y="vc"/>
              </a:cxn>
              <a:cxn ang="f47">
                <a:pos x="f34" y="f35"/>
              </a:cxn>
              <a:cxn ang="f48">
                <a:pos x="f34" y="f37"/>
              </a:cxn>
              <a:cxn ang="f48">
                <a:pos x="f39" y="f37"/>
              </a:cxn>
              <a:cxn ang="f47">
                <a:pos x="f39" y="f35"/>
              </a:cxn>
              <a:cxn ang="f49">
                <a:pos x="f107" y="f108"/>
              </a:cxn>
            </a:cxnLst>
            <a:rect l="f29" t="f32" r="f30" b="f31"/>
            <a:pathLst>
              <a:path w="21600" h="21600">
                <a:moveTo>
                  <a:pt x="f143" y="f144"/>
                </a:moveTo>
                <a:arcTo wR="f33" hR="f33" stAng="f125" swAng="f135"/>
                <a:lnTo>
                  <a:pt x="f97" y="f98"/>
                </a:lnTo>
                <a:close/>
              </a:path>
            </a:pathLst>
          </a:custGeom>
          <a:solidFill>
            <a:srgbClr val="C5D300"/>
          </a:solidFill>
          <a:ln w="12701" cap="flat">
            <a:solidFill>
              <a:srgbClr val="2F528F"/>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r>
              <a:rPr lang="fr-FR" b="1" dirty="0">
                <a:solidFill>
                  <a:srgbClr val="000000"/>
                </a:solidFill>
                <a:latin typeface="Calibri"/>
              </a:rPr>
              <a:t>Vos questions ?</a:t>
            </a:r>
            <a:endParaRPr lang="fr-FR" dirty="0">
              <a:solidFill>
                <a:srgbClr val="000000"/>
              </a:solidFill>
              <a:latin typeface="Calibri"/>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0528260-8CB6-447C-9F41-91BEB03263E5}"/>
              </a:ext>
            </a:extLst>
          </p:cNvPr>
          <p:cNvSpPr txBox="1"/>
          <p:nvPr/>
        </p:nvSpPr>
        <p:spPr>
          <a:xfrm>
            <a:off x="239487" y="884163"/>
            <a:ext cx="4165600" cy="3177280"/>
          </a:xfrm>
          <a:prstGeom prst="rect">
            <a:avLst/>
          </a:prstGeom>
          <a:noFill/>
        </p:spPr>
        <p:txBody>
          <a:bodyPr wrap="square">
            <a:spAutoFit/>
          </a:bodyPr>
          <a:lstStyle/>
          <a:p>
            <a:pPr marL="228600" algn="just">
              <a:lnSpc>
                <a:spcPct val="115000"/>
              </a:lnSpc>
              <a:spcAft>
                <a:spcPts val="1000"/>
              </a:spcAft>
            </a:pPr>
            <a:r>
              <a:rPr lang="fr-FR" sz="2400"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Participants </a:t>
            </a:r>
            <a:endParaRPr lang="fr-FR" sz="1100" b="1"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fr-FR"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Frank ANTICH Y AMENGUAL, CCPBS</a:t>
            </a:r>
            <a:endParaRPr lang="fr-FR" sz="10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fr-FR"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David LE CHENADEC, CCPF </a:t>
            </a:r>
            <a:endParaRPr lang="fr-FR" sz="10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fr-FR"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Marie VIU, CCPBS</a:t>
            </a:r>
            <a:endParaRPr lang="fr-FR" sz="10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fr-FR"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Annie KEROUEDAN, CCHPB</a:t>
            </a:r>
            <a:endParaRPr lang="fr-FR" sz="10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fr-FR"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Guillaume RAPHALEN, CCCSPR</a:t>
            </a:r>
            <a:endParaRPr lang="fr-FR" sz="10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fr-FR"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Guena</a:t>
            </a:r>
            <a:r>
              <a:rPr lang="fr-FR" b="1" kern="1200" dirty="0">
                <a:solidFill>
                  <a:srgbClr val="524E5B"/>
                </a:solidFill>
                <a:effectLst/>
                <a:latin typeface="Arial" panose="020B0604020202020204" pitchFamily="34" charset="0"/>
                <a:ea typeface="Times New Roman" panose="02020603050405020304" pitchFamily="18" charset="0"/>
                <a:cs typeface="Times New Roman" panose="02020603050405020304" pitchFamily="18" charset="0"/>
              </a:rPr>
              <a:t>ë</a:t>
            </a:r>
            <a:r>
              <a:rPr lang="fr-FR"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lle LE GALL, CCA</a:t>
            </a:r>
            <a:endParaRPr lang="fr-FR" sz="8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252A12F4-F411-4E8D-96C7-381FA993AF78}"/>
              </a:ext>
            </a:extLst>
          </p:cNvPr>
          <p:cNvSpPr txBox="1"/>
          <p:nvPr/>
        </p:nvSpPr>
        <p:spPr>
          <a:xfrm>
            <a:off x="4405087" y="884163"/>
            <a:ext cx="4579256" cy="3072188"/>
          </a:xfrm>
          <a:prstGeom prst="rect">
            <a:avLst/>
          </a:prstGeom>
          <a:noFill/>
        </p:spPr>
        <p:txBody>
          <a:bodyPr wrap="square">
            <a:spAutoFit/>
          </a:bodyPr>
          <a:lstStyle/>
          <a:p>
            <a:pPr marL="342900" lvl="0" indent="-342900" algn="l">
              <a:lnSpc>
                <a:spcPct val="115000"/>
              </a:lnSpc>
              <a:spcAft>
                <a:spcPts val="1000"/>
              </a:spcAft>
              <a:buFont typeface="Symbol" panose="05050102010706020507" pitchFamily="18" charset="2"/>
              <a:buChar char=""/>
            </a:pPr>
            <a:r>
              <a:rPr lang="fr-FR" sz="1800"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Elodie LARNICOL, QBO </a:t>
            </a:r>
            <a:endParaRPr lang="fr-FR" sz="10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fr-FR" sz="1800"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Fiorella RAMIREZ, QBO</a:t>
            </a:r>
            <a:endParaRPr lang="fr-FR" sz="10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fr-FR" sz="1800"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Jean-Philippe LE BRAS, R</a:t>
            </a:r>
            <a:r>
              <a:rPr lang="fr-FR" sz="1800" b="1" kern="1200" dirty="0">
                <a:solidFill>
                  <a:srgbClr val="524E5B"/>
                </a:solidFill>
                <a:effectLst/>
                <a:latin typeface="Arial" panose="020B0604020202020204" pitchFamily="34" charset="0"/>
                <a:ea typeface="Times New Roman" panose="02020603050405020304" pitchFamily="18" charset="0"/>
                <a:cs typeface="Times New Roman" panose="02020603050405020304" pitchFamily="18" charset="0"/>
              </a:rPr>
              <a:t>é</a:t>
            </a:r>
            <a:r>
              <a:rPr lang="fr-FR" sz="1800"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gion Bretagne</a:t>
            </a:r>
            <a:endParaRPr lang="fr-FR" sz="10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fr-FR" sz="1800"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Michel BOLLORE, QCD</a:t>
            </a:r>
            <a:endParaRPr lang="fr-FR" sz="10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fr-FR" sz="1800"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Emmanuelle COACOLOU, QCD</a:t>
            </a:r>
            <a:endParaRPr lang="fr-FR" sz="10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fr-FR" sz="1800"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Karine LE SAGER DIOUF, QCD</a:t>
            </a:r>
            <a:endParaRPr lang="fr-FR" sz="10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fr-FR" sz="1800" b="1" kern="1200" dirty="0">
                <a:solidFill>
                  <a:srgbClr val="524E5B"/>
                </a:solidFill>
                <a:effectLst/>
                <a:latin typeface="Calibri" panose="020F0502020204030204" pitchFamily="34" charset="0"/>
                <a:ea typeface="Times New Roman" panose="02020603050405020304" pitchFamily="18" charset="0"/>
                <a:cs typeface="Times New Roman" panose="02020603050405020304" pitchFamily="18" charset="0"/>
              </a:rPr>
              <a:t>Erwan LEVIEUX, QCD</a:t>
            </a:r>
            <a:endParaRPr lang="fr-FR" sz="1000" dirty="0">
              <a:solidFill>
                <a:srgbClr val="524B59"/>
              </a:solidFill>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A8D8A4DB-686C-46BD-9EE4-522CFCD57302}"/>
              </a:ext>
            </a:extLst>
          </p:cNvPr>
          <p:cNvSpPr txBox="1"/>
          <p:nvPr/>
        </p:nvSpPr>
        <p:spPr>
          <a:xfrm>
            <a:off x="3367315" y="4418994"/>
            <a:ext cx="2743200" cy="369332"/>
          </a:xfrm>
          <a:prstGeom prst="rect">
            <a:avLst/>
          </a:prstGeom>
          <a:noFill/>
        </p:spPr>
        <p:txBody>
          <a:bodyPr wrap="square" rtlCol="0">
            <a:spAutoFit/>
          </a:bodyPr>
          <a:lstStyle/>
          <a:p>
            <a:r>
              <a:rPr lang="fr-FR" b="1" dirty="0">
                <a:solidFill>
                  <a:srgbClr val="524E5B"/>
                </a:solidFill>
                <a:latin typeface="Calibri" panose="020F0502020204030204" pitchFamily="34" charset="0"/>
                <a:cs typeface="Times New Roman" panose="02020603050405020304" pitchFamily="18" charset="0"/>
              </a:rPr>
              <a:t>Merci à vous ! </a:t>
            </a:r>
          </a:p>
        </p:txBody>
      </p:sp>
    </p:spTree>
    <p:extLst>
      <p:ext uri="{BB962C8B-B14F-4D97-AF65-F5344CB8AC3E}">
        <p14:creationId xmlns:p14="http://schemas.microsoft.com/office/powerpoint/2010/main" val="3293684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56000" y="2221575"/>
            <a:ext cx="3037712" cy="1554538"/>
          </a:xfrm>
        </p:spPr>
        <p:txBody>
          <a:bodyPr>
            <a:normAutofit fontScale="90000"/>
          </a:bodyPr>
          <a:lstStyle/>
          <a:p>
            <a:r>
              <a:rPr lang="fr-FR" sz="2800" dirty="0">
                <a:latin typeface="+mn-lt"/>
              </a:rPr>
              <a:t>5. Prochaine réunion </a:t>
            </a:r>
            <a:br>
              <a:rPr lang="fr-FR" sz="2800" dirty="0">
                <a:latin typeface="+mn-lt"/>
              </a:rPr>
            </a:br>
            <a:br>
              <a:rPr lang="fr-FR" sz="2800" dirty="0">
                <a:latin typeface="+mn-lt"/>
              </a:rPr>
            </a:br>
            <a:r>
              <a:rPr lang="fr-FR" sz="2800" dirty="0">
                <a:latin typeface="+mn-lt"/>
              </a:rPr>
              <a:t>Sujets : </a:t>
            </a:r>
            <a:r>
              <a:rPr lang="fr-FR" sz="2800" dirty="0">
                <a:solidFill>
                  <a:srgbClr val="FF0000"/>
                </a:solidFill>
                <a:latin typeface="+mn-lt"/>
              </a:rPr>
              <a:t>santé ?</a:t>
            </a:r>
            <a:br>
              <a:rPr lang="fr-FR" sz="2800" dirty="0">
                <a:solidFill>
                  <a:srgbClr val="FF0000"/>
                </a:solidFill>
                <a:latin typeface="+mn-lt"/>
              </a:rPr>
            </a:br>
            <a:br>
              <a:rPr lang="fr-FR" sz="2800" dirty="0">
                <a:latin typeface="+mn-lt"/>
              </a:rPr>
            </a:br>
            <a:r>
              <a:rPr lang="fr-FR" sz="2800" dirty="0">
                <a:latin typeface="+mn-lt"/>
              </a:rPr>
              <a:t>Date: </a:t>
            </a:r>
            <a:r>
              <a:rPr lang="fr-FR" sz="2800" dirty="0">
                <a:solidFill>
                  <a:srgbClr val="FF0000"/>
                </a:solidFill>
                <a:latin typeface="+mn-lt"/>
              </a:rPr>
              <a:t>à définir en  janvier/février 2027</a:t>
            </a:r>
            <a:br>
              <a:rPr lang="fr-FR" sz="2800" dirty="0">
                <a:latin typeface="+mn-lt"/>
              </a:rPr>
            </a:br>
            <a:endParaRPr lang="fr-FR" sz="2800" dirty="0">
              <a:latin typeface="+mn-lt"/>
            </a:endParaRPr>
          </a:p>
        </p:txBody>
      </p:sp>
      <p:sp>
        <p:nvSpPr>
          <p:cNvPr id="10" name="Rectangle 9">
            <a:extLst>
              <a:ext uri="{FF2B5EF4-FFF2-40B4-BE49-F238E27FC236}">
                <a16:creationId xmlns:a16="http://schemas.microsoft.com/office/drawing/2014/main" id="{7BA2CA53-AEFA-439C-9738-428ED0C6335B}"/>
              </a:ext>
            </a:extLst>
          </p:cNvPr>
          <p:cNvSpPr/>
          <p:nvPr/>
        </p:nvSpPr>
        <p:spPr>
          <a:xfrm>
            <a:off x="4003038" y="-115148"/>
            <a:ext cx="128694" cy="546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E2879E09-D1C3-4186-8B0D-54B19F2A56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1" t="-12228" r="-1301" b="12228"/>
          <a:stretch/>
        </p:blipFill>
        <p:spPr>
          <a:xfrm>
            <a:off x="0" y="-115148"/>
            <a:ext cx="5856000" cy="4392000"/>
          </a:xfrm>
          <a:prstGeom prst="rect">
            <a:avLst/>
          </a:prstGeom>
        </p:spPr>
      </p:pic>
    </p:spTree>
    <p:extLst>
      <p:ext uri="{BB962C8B-B14F-4D97-AF65-F5344CB8AC3E}">
        <p14:creationId xmlns:p14="http://schemas.microsoft.com/office/powerpoint/2010/main" val="3309710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5292607-431E-4910-A8B1-BCFD3A42D6CB}"/>
              </a:ext>
            </a:extLst>
          </p:cNvPr>
          <p:cNvSpPr>
            <a:spLocks noGrp="1"/>
          </p:cNvSpPr>
          <p:nvPr>
            <p:ph type="ctrTitle"/>
          </p:nvPr>
        </p:nvSpPr>
        <p:spPr>
          <a:xfrm>
            <a:off x="362857" y="233136"/>
            <a:ext cx="7808686" cy="4677228"/>
          </a:xfrm>
        </p:spPr>
        <p:txBody>
          <a:bodyPr>
            <a:normAutofit fontScale="90000"/>
          </a:bodyPr>
          <a:lstStyle/>
          <a:p>
            <a:pPr>
              <a:spcAft>
                <a:spcPts val="600"/>
              </a:spcAft>
            </a:pPr>
            <a:r>
              <a:rPr lang="fr-FR" sz="2400" dirty="0">
                <a:latin typeface="+mn-lt"/>
              </a:rPr>
              <a:t>Place Marketing Forum </a:t>
            </a:r>
            <a:br>
              <a:rPr lang="fr-FR" sz="2400" dirty="0">
                <a:latin typeface="+mn-lt"/>
              </a:rPr>
            </a:br>
            <a:br>
              <a:rPr lang="fr-FR" sz="2400" dirty="0">
                <a:latin typeface="+mn-lt"/>
              </a:rPr>
            </a:br>
            <a:r>
              <a:rPr lang="fr-FR" sz="2200" dirty="0">
                <a:latin typeface="+mn-lt"/>
              </a:rPr>
              <a:t>- </a:t>
            </a:r>
            <a:r>
              <a:rPr lang="fr-FR" sz="1800" dirty="0">
                <a:latin typeface="+mn-lt"/>
                <a:ea typeface="Calibri" panose="020F0502020204030204" pitchFamily="34" charset="0"/>
              </a:rPr>
              <a:t>PMF 2026 : « La contribution des entreprises à visée régénérative à l'attractivité des territoires » : no</a:t>
            </a:r>
            <a:r>
              <a:rPr lang="fr-FR" sz="1800" dirty="0">
                <a:effectLst/>
                <a:latin typeface="+mn-lt"/>
                <a:ea typeface="Calibri" panose="020F0502020204030204" pitchFamily="34" charset="0"/>
              </a:rPr>
              <a:t>tre actu de </a:t>
            </a:r>
            <a:r>
              <a:rPr lang="fr-FR" sz="1800" u="sng" dirty="0">
                <a:solidFill>
                  <a:srgbClr val="0000FF"/>
                </a:solidFill>
                <a:effectLst/>
                <a:latin typeface="+mn-lt"/>
                <a:ea typeface="Calibri" panose="020F0502020204030204" pitchFamily="34" charset="0"/>
                <a:hlinkClick r:id="rId2" action="ppaction://hlinkfile"/>
              </a:rPr>
              <a:t>l’édition 2026</a:t>
            </a:r>
            <a:r>
              <a:rPr lang="fr-FR" sz="1800" dirty="0">
                <a:effectLst/>
                <a:latin typeface="+mn-lt"/>
                <a:ea typeface="Calibri" panose="020F0502020204030204" pitchFamily="34" charset="0"/>
              </a:rPr>
              <a:t> avec les </a:t>
            </a:r>
            <a:r>
              <a:rPr lang="fr-FR" sz="1800" dirty="0">
                <a:solidFill>
                  <a:srgbClr val="FF0000"/>
                </a:solidFill>
                <a:effectLst/>
                <a:latin typeface="+mn-lt"/>
                <a:ea typeface="Calibri" panose="020F0502020204030204" pitchFamily="34" charset="0"/>
              </a:rPr>
              <a:t>présentations</a:t>
            </a:r>
            <a:r>
              <a:rPr lang="fr-FR" sz="1800" dirty="0">
                <a:effectLst/>
                <a:latin typeface="+mn-lt"/>
                <a:ea typeface="Calibri" panose="020F0502020204030204" pitchFamily="34" charset="0"/>
              </a:rPr>
              <a:t> des intervenants.</a:t>
            </a:r>
            <a:br>
              <a:rPr lang="fr-FR" sz="1800" dirty="0">
                <a:effectLst/>
                <a:latin typeface="+mn-lt"/>
                <a:ea typeface="Calibri" panose="020F0502020204030204" pitchFamily="34" charset="0"/>
              </a:rPr>
            </a:br>
            <a:br>
              <a:rPr lang="fr-FR" sz="2400" dirty="0">
                <a:latin typeface="+mn-lt"/>
              </a:rPr>
            </a:br>
            <a:r>
              <a:rPr lang="fr-FR" sz="1800" dirty="0">
                <a:latin typeface="+mn-lt"/>
              </a:rPr>
              <a:t>- L’édition 2027 du Place Marketing Forum </a:t>
            </a:r>
            <a:r>
              <a:rPr lang="fr-FR" sz="1800" dirty="0">
                <a:effectLst/>
                <a:latin typeface="+mn-lt"/>
                <a:ea typeface="Calibri" panose="020F0502020204030204" pitchFamily="34" charset="0"/>
              </a:rPr>
              <a:t>organisé par la </a:t>
            </a:r>
            <a:r>
              <a:rPr lang="fr-FR" sz="1800" u="sng" dirty="0">
                <a:solidFill>
                  <a:srgbClr val="0000FF"/>
                </a:solidFill>
                <a:effectLst/>
                <a:latin typeface="+mn-lt"/>
                <a:ea typeface="Calibri" panose="020F0502020204030204" pitchFamily="34" charset="0"/>
                <a:hlinkClick r:id="rId3"/>
              </a:rPr>
              <a:t>Chaire Attractivité et Nouveau Marketing Territorial (A&amp;NMT)</a:t>
            </a:r>
            <a:r>
              <a:rPr lang="fr-FR" sz="1800" dirty="0">
                <a:effectLst/>
                <a:latin typeface="+mn-lt"/>
                <a:ea typeface="Calibri" panose="020F0502020204030204" pitchFamily="34" charset="0"/>
              </a:rPr>
              <a:t> se tiendra à </a:t>
            </a:r>
            <a:r>
              <a:rPr lang="fr-FR" sz="1800" b="1" dirty="0">
                <a:effectLst/>
                <a:latin typeface="+mn-lt"/>
                <a:ea typeface="Calibri" panose="020F0502020204030204" pitchFamily="34" charset="0"/>
              </a:rPr>
              <a:t>Rennes</a:t>
            </a:r>
            <a:r>
              <a:rPr lang="fr-FR" sz="1800" dirty="0">
                <a:effectLst/>
                <a:latin typeface="+mn-lt"/>
                <a:ea typeface="Calibri" panose="020F0502020204030204" pitchFamily="34" charset="0"/>
              </a:rPr>
              <a:t> (Couvent des Jacobins) les </a:t>
            </a:r>
            <a:r>
              <a:rPr lang="fr-FR" sz="1800" b="1" dirty="0">
                <a:solidFill>
                  <a:srgbClr val="FF0000"/>
                </a:solidFill>
                <a:effectLst/>
                <a:latin typeface="+mn-lt"/>
                <a:ea typeface="Calibri" panose="020F0502020204030204" pitchFamily="34" charset="0"/>
              </a:rPr>
              <a:t>22 &amp; 23 avril 2027</a:t>
            </a:r>
            <a:r>
              <a:rPr lang="fr-FR" sz="1800" dirty="0">
                <a:solidFill>
                  <a:srgbClr val="FF0000"/>
                </a:solidFill>
                <a:effectLst/>
                <a:latin typeface="+mn-lt"/>
                <a:ea typeface="Calibri" panose="020F0502020204030204" pitchFamily="34" charset="0"/>
              </a:rPr>
              <a:t> </a:t>
            </a:r>
            <a:r>
              <a:rPr lang="fr-FR" sz="1800" dirty="0">
                <a:effectLst/>
                <a:latin typeface="+mn-lt"/>
                <a:ea typeface="Calibri" panose="020F0502020204030204" pitchFamily="34" charset="0"/>
              </a:rPr>
              <a:t>!  </a:t>
            </a:r>
            <a:br>
              <a:rPr lang="fr-FR" sz="1800" dirty="0">
                <a:effectLst/>
                <a:latin typeface="+mn-lt"/>
                <a:ea typeface="Calibri" panose="020F0502020204030204" pitchFamily="34" charset="0"/>
              </a:rPr>
            </a:br>
            <a:r>
              <a:rPr lang="fr-FR" sz="1800" i="1" dirty="0">
                <a:latin typeface="+mn-lt"/>
                <a:ea typeface="Calibri" panose="020F0502020204030204" pitchFamily="34" charset="0"/>
              </a:rPr>
              <a:t>- </a:t>
            </a:r>
            <a:r>
              <a:rPr lang="fr-FR" sz="1800" dirty="0">
                <a:latin typeface="+mn-lt"/>
                <a:ea typeface="Calibri" panose="020F0502020204030204" pitchFamily="34" charset="0"/>
                <a:cs typeface="Segoe UI Emoji" panose="020B0502040204020203" pitchFamily="34" charset="0"/>
              </a:rPr>
              <a:t>📅</a:t>
            </a:r>
            <a:r>
              <a:rPr lang="fr-FR" sz="1800" dirty="0">
                <a:latin typeface="+mn-lt"/>
                <a:ea typeface="Calibri" panose="020F0502020204030204" pitchFamily="34" charset="0"/>
              </a:rPr>
              <a:t> </a:t>
            </a:r>
            <a:r>
              <a:rPr lang="fr-FR" sz="1800" dirty="0">
                <a:solidFill>
                  <a:srgbClr val="FF0000"/>
                </a:solidFill>
                <a:latin typeface="+mn-lt"/>
                <a:ea typeface="Calibri" panose="020F0502020204030204" pitchFamily="34" charset="0"/>
              </a:rPr>
              <a:t>Save the date </a:t>
            </a:r>
            <a:r>
              <a:rPr lang="fr-FR" sz="1800" dirty="0">
                <a:latin typeface="+mn-lt"/>
                <a:ea typeface="Calibri" panose="020F0502020204030204" pitchFamily="34" charset="0"/>
              </a:rPr>
              <a:t>et parlez-en autour de vous</a:t>
            </a:r>
            <a:br>
              <a:rPr lang="fr-FR" sz="1800" dirty="0">
                <a:latin typeface="+mn-lt"/>
                <a:ea typeface="Calibri" panose="020F0502020204030204" pitchFamily="34" charset="0"/>
              </a:rPr>
            </a:br>
            <a:r>
              <a:rPr lang="fr-FR" sz="1800" dirty="0">
                <a:latin typeface="+mn-lt"/>
                <a:ea typeface="Calibri" panose="020F0502020204030204" pitchFamily="34" charset="0"/>
              </a:rPr>
              <a:t>- </a:t>
            </a:r>
            <a:r>
              <a:rPr lang="fr-FR" sz="1800" dirty="0">
                <a:effectLst/>
                <a:latin typeface="+mn-lt"/>
                <a:ea typeface="Calibri" panose="020F0502020204030204" pitchFamily="34" charset="0"/>
              </a:rPr>
              <a:t>Brief </a:t>
            </a:r>
            <a:r>
              <a:rPr lang="fr-FR" sz="1800" i="1" dirty="0">
                <a:effectLst/>
                <a:latin typeface="+mn-lt"/>
                <a:ea typeface="Calibri" panose="020F0502020204030204" pitchFamily="34" charset="0"/>
              </a:rPr>
              <a:t>« Pendant deux jours, agences d’attractivité, collectivités, chercheurs, consultants et professionnels du marketing territorial se retrouveront pour partager leurs expériences, explorer les nouvelles pratiques et débattre des grands enjeux de l’attractivité des territoires. </a:t>
            </a:r>
            <a:br>
              <a:rPr lang="fr-FR" sz="1800" i="1" dirty="0">
                <a:effectLst/>
                <a:latin typeface="+mn-lt"/>
                <a:ea typeface="Calibri" panose="020F0502020204030204" pitchFamily="34" charset="0"/>
              </a:rPr>
            </a:br>
            <a:r>
              <a:rPr lang="fr-FR" sz="1800" i="1" dirty="0">
                <a:effectLst/>
                <a:latin typeface="+mn-lt"/>
                <a:ea typeface="Calibri" panose="020F0502020204030204" pitchFamily="34" charset="0"/>
              </a:rPr>
              <a:t>- Programme complet du forum,  intervenants et modalités d'inscription (</a:t>
            </a:r>
            <a:r>
              <a:rPr lang="fr-FR" sz="1800" i="1" dirty="0" err="1">
                <a:effectLst/>
                <a:latin typeface="+mn-lt"/>
                <a:ea typeface="Calibri" panose="020F0502020204030204" pitchFamily="34" charset="0"/>
              </a:rPr>
              <a:t>early</a:t>
            </a:r>
            <a:r>
              <a:rPr lang="fr-FR" sz="1800" i="1" dirty="0">
                <a:effectLst/>
                <a:latin typeface="+mn-lt"/>
                <a:ea typeface="Calibri" panose="020F0502020204030204" pitchFamily="34" charset="0"/>
              </a:rPr>
              <a:t> </a:t>
            </a:r>
            <a:r>
              <a:rPr lang="fr-FR" sz="1800" i="1" dirty="0" err="1">
                <a:effectLst/>
                <a:latin typeface="+mn-lt"/>
                <a:ea typeface="Calibri" panose="020F0502020204030204" pitchFamily="34" charset="0"/>
              </a:rPr>
              <a:t>birds</a:t>
            </a:r>
            <a:r>
              <a:rPr lang="fr-FR" sz="1800" i="1" dirty="0">
                <a:effectLst/>
                <a:latin typeface="+mn-lt"/>
                <a:ea typeface="Calibri" panose="020F0502020204030204" pitchFamily="34" charset="0"/>
              </a:rPr>
              <a:t> en février) seront dévoilés très prochainement… Restez connectés sur </a:t>
            </a:r>
            <a:r>
              <a:rPr lang="fr-FR" sz="1800" dirty="0">
                <a:effectLst/>
                <a:latin typeface="+mn-lt"/>
                <a:ea typeface="Calibri" panose="020F0502020204030204" pitchFamily="34" charset="0"/>
                <a:hlinkClick r:id="rId4"/>
              </a:rPr>
              <a:t>LinkedIn</a:t>
            </a:r>
            <a:br>
              <a:rPr lang="fr-FR" sz="1800" dirty="0">
                <a:effectLst/>
                <a:latin typeface="+mn-lt"/>
                <a:ea typeface="Calibri" panose="020F0502020204030204" pitchFamily="34" charset="0"/>
              </a:rPr>
            </a:br>
            <a:r>
              <a:rPr lang="fr-FR" sz="1800" dirty="0">
                <a:effectLst/>
                <a:latin typeface="+mn-lt"/>
                <a:ea typeface="Calibri" panose="020F0502020204030204" pitchFamily="34" charset="0"/>
              </a:rPr>
              <a:t>- </a:t>
            </a:r>
            <a:r>
              <a:rPr lang="fr-FR" sz="1800" i="1" dirty="0">
                <a:effectLst/>
                <a:latin typeface="+mn-lt"/>
                <a:ea typeface="Calibri" panose="020F0502020204030204" pitchFamily="34" charset="0"/>
              </a:rPr>
              <a:t>en projet :  un </a:t>
            </a:r>
            <a:r>
              <a:rPr lang="fr-FR" sz="1800" i="1" dirty="0" err="1">
                <a:solidFill>
                  <a:srgbClr val="FF0000"/>
                </a:solidFill>
                <a:effectLst/>
                <a:latin typeface="+mn-lt"/>
                <a:ea typeface="Calibri" panose="020F0502020204030204" pitchFamily="34" charset="0"/>
              </a:rPr>
              <a:t>learning</a:t>
            </a:r>
            <a:r>
              <a:rPr lang="fr-FR" sz="1800" i="1" dirty="0">
                <a:solidFill>
                  <a:srgbClr val="FF0000"/>
                </a:solidFill>
                <a:effectLst/>
                <a:latin typeface="+mn-lt"/>
                <a:ea typeface="Calibri" panose="020F0502020204030204" pitchFamily="34" charset="0"/>
              </a:rPr>
              <a:t> tour </a:t>
            </a:r>
            <a:r>
              <a:rPr lang="fr-FR" sz="1800" i="1" dirty="0">
                <a:latin typeface="+mn-lt"/>
                <a:ea typeface="Calibri" panose="020F0502020204030204" pitchFamily="34" charset="0"/>
              </a:rPr>
              <a:t>(découverte) à Brest </a:t>
            </a:r>
            <a:r>
              <a:rPr lang="fr-FR" sz="1800" i="1" dirty="0">
                <a:effectLst/>
                <a:latin typeface="+mn-lt"/>
                <a:ea typeface="Calibri" panose="020F0502020204030204" pitchFamily="34" charset="0"/>
              </a:rPr>
              <a:t>sera proposé aux participants la veille.</a:t>
            </a:r>
            <a:br>
              <a:rPr lang="fr-FR" sz="1800" dirty="0">
                <a:effectLst/>
                <a:latin typeface="Calibri" panose="020F0502020204030204" pitchFamily="34" charset="0"/>
                <a:ea typeface="Calibri" panose="020F0502020204030204" pitchFamily="34" charset="0"/>
              </a:rPr>
            </a:br>
            <a:endParaRPr lang="fr-FR" sz="1800" dirty="0"/>
          </a:p>
        </p:txBody>
      </p:sp>
    </p:spTree>
    <p:extLst>
      <p:ext uri="{BB962C8B-B14F-4D97-AF65-F5344CB8AC3E}">
        <p14:creationId xmlns:p14="http://schemas.microsoft.com/office/powerpoint/2010/main" val="257842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57080" y="2571750"/>
            <a:ext cx="4215575" cy="1554538"/>
          </a:xfrm>
        </p:spPr>
        <p:txBody>
          <a:bodyPr>
            <a:normAutofit fontScale="90000"/>
          </a:bodyPr>
          <a:lstStyle/>
          <a:p>
            <a:br>
              <a:rPr lang="fr-FR" sz="2800" dirty="0">
                <a:latin typeface="+mn-lt"/>
              </a:rPr>
            </a:br>
            <a:br>
              <a:rPr lang="fr-FR" sz="2800" dirty="0">
                <a:latin typeface="+mn-lt"/>
              </a:rPr>
            </a:br>
            <a:br>
              <a:rPr lang="fr-FR" sz="2800" dirty="0">
                <a:latin typeface="+mn-lt"/>
              </a:rPr>
            </a:br>
            <a:r>
              <a:rPr lang="fr-FR" sz="2800" dirty="0">
                <a:latin typeface="+mn-lt"/>
              </a:rPr>
              <a:t>Conclusion</a:t>
            </a:r>
            <a:br>
              <a:rPr lang="fr-FR" sz="2800" dirty="0">
                <a:latin typeface="+mn-lt"/>
              </a:rPr>
            </a:br>
            <a:br>
              <a:rPr lang="fr-FR" sz="2800" dirty="0">
                <a:latin typeface="+mn-lt"/>
              </a:rPr>
            </a:br>
            <a:br>
              <a:rPr lang="fr-FR" sz="2800" dirty="0">
                <a:latin typeface="+mn-lt"/>
              </a:rPr>
            </a:br>
            <a:r>
              <a:rPr lang="fr-FR" sz="2800" dirty="0">
                <a:latin typeface="+mn-lt"/>
              </a:rPr>
              <a:t>Merci pour votre présence et votre participation.</a:t>
            </a:r>
            <a:br>
              <a:rPr lang="fr-FR" sz="2800" dirty="0">
                <a:latin typeface="+mn-lt"/>
              </a:rPr>
            </a:br>
            <a:br>
              <a:rPr lang="fr-FR" sz="2800" dirty="0">
                <a:latin typeface="+mn-lt"/>
              </a:rPr>
            </a:br>
            <a:endParaRPr lang="fr-FR" sz="2800" dirty="0">
              <a:latin typeface="+mn-lt"/>
            </a:endParaRPr>
          </a:p>
        </p:txBody>
      </p:sp>
      <p:sp>
        <p:nvSpPr>
          <p:cNvPr id="10" name="Rectangle 9">
            <a:extLst>
              <a:ext uri="{FF2B5EF4-FFF2-40B4-BE49-F238E27FC236}">
                <a16:creationId xmlns:a16="http://schemas.microsoft.com/office/drawing/2014/main" id="{7BA2CA53-AEFA-439C-9738-428ED0C6335B}"/>
              </a:ext>
            </a:extLst>
          </p:cNvPr>
          <p:cNvSpPr/>
          <p:nvPr/>
        </p:nvSpPr>
        <p:spPr>
          <a:xfrm>
            <a:off x="4003038" y="-115148"/>
            <a:ext cx="128694" cy="546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9D4F253D-5B46-4925-8CD7-26157961DA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8" r="-62"/>
          <a:stretch/>
        </p:blipFill>
        <p:spPr>
          <a:xfrm>
            <a:off x="0" y="0"/>
            <a:ext cx="4306737" cy="5143500"/>
          </a:xfrm>
          <a:prstGeom prst="rect">
            <a:avLst/>
          </a:prstGeom>
        </p:spPr>
      </p:pic>
    </p:spTree>
    <p:extLst>
      <p:ext uri="{BB962C8B-B14F-4D97-AF65-F5344CB8AC3E}">
        <p14:creationId xmlns:p14="http://schemas.microsoft.com/office/powerpoint/2010/main" val="1800541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718627" y="3037676"/>
            <a:ext cx="2232398" cy="1125140"/>
          </a:xfrm>
        </p:spPr>
        <p:txBody>
          <a:bodyPr>
            <a:noAutofit/>
          </a:bodyPr>
          <a:lstStyle/>
          <a:p>
            <a:pPr algn="r"/>
            <a:r>
              <a:rPr lang="fr-FR" sz="800" dirty="0">
                <a:latin typeface="+mn-lt"/>
              </a:rPr>
              <a:t>Quimper Cornouaille Développement</a:t>
            </a:r>
          </a:p>
          <a:p>
            <a:pPr algn="r"/>
            <a:r>
              <a:rPr lang="fr-FR" sz="800" b="0" dirty="0">
                <a:latin typeface="+mn-lt"/>
              </a:rPr>
              <a:t>24 route de </a:t>
            </a:r>
            <a:r>
              <a:rPr lang="fr-FR" sz="800" b="0" dirty="0" err="1">
                <a:latin typeface="+mn-lt"/>
              </a:rPr>
              <a:t>Cuzon</a:t>
            </a:r>
            <a:r>
              <a:rPr lang="fr-FR" sz="800" b="0" dirty="0">
                <a:latin typeface="+mn-lt"/>
              </a:rPr>
              <a:t> CS 40002</a:t>
            </a:r>
          </a:p>
          <a:p>
            <a:pPr algn="r"/>
            <a:r>
              <a:rPr lang="fr-FR" sz="800" b="0" dirty="0">
                <a:latin typeface="+mn-lt"/>
              </a:rPr>
              <a:t>29018 Quimper Cedex</a:t>
            </a:r>
          </a:p>
          <a:p>
            <a:pPr algn="r"/>
            <a:r>
              <a:rPr lang="fr-FR" sz="800" b="0" dirty="0">
                <a:latin typeface="+mn-lt"/>
              </a:rPr>
              <a:t>Tél. 02 98 10 34 00</a:t>
            </a:r>
          </a:p>
          <a:p>
            <a:pPr algn="r"/>
            <a:r>
              <a:rPr lang="fr-FR" sz="800" dirty="0">
                <a:latin typeface="+mn-lt"/>
              </a:rPr>
              <a:t>www.qcd.bzh</a:t>
            </a:r>
          </a:p>
        </p:txBody>
      </p:sp>
      <p:sp>
        <p:nvSpPr>
          <p:cNvPr id="4" name="Espace réservé du texte 2"/>
          <p:cNvSpPr txBox="1">
            <a:spLocks/>
          </p:cNvSpPr>
          <p:nvPr/>
        </p:nvSpPr>
        <p:spPr>
          <a:xfrm>
            <a:off x="6951025" y="3037675"/>
            <a:ext cx="1677877" cy="1290019"/>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b="1" kern="1200">
                <a:solidFill>
                  <a:srgbClr val="524E5A"/>
                </a:solidFill>
                <a:latin typeface="Myriad Pro Cond" panose="020B0506030403020204" pitchFamily="34" charset="0"/>
                <a:ea typeface="+mn-ea"/>
                <a:cs typeface="+mn-cs"/>
              </a:defRPr>
            </a:lvl1pPr>
            <a:lvl2pPr marL="342892" indent="0" algn="l" defTabSz="685783"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yriad Pro Cond" panose="020B0506030403020204" pitchFamily="34" charset="0"/>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yriad Pro Cond" panose="020B0506030403020204" pitchFamily="34" charset="0"/>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yriad Pro Cond" panose="020B0506030403020204" pitchFamily="34" charset="0"/>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yriad Pro Cond" panose="020B0506030403020204" pitchFamily="34" charset="0"/>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fr-FR" sz="800" dirty="0" err="1">
                <a:latin typeface="+mn-lt"/>
              </a:rPr>
              <a:t>Kemper</a:t>
            </a:r>
            <a:r>
              <a:rPr lang="fr-FR" sz="800" dirty="0">
                <a:latin typeface="+mn-lt"/>
              </a:rPr>
              <a:t> </a:t>
            </a:r>
            <a:r>
              <a:rPr lang="fr-FR" sz="800" dirty="0" err="1">
                <a:latin typeface="+mn-lt"/>
              </a:rPr>
              <a:t>Kerne</a:t>
            </a:r>
            <a:r>
              <a:rPr lang="fr-FR" sz="800" dirty="0">
                <a:latin typeface="+mn-lt"/>
              </a:rPr>
              <a:t> </a:t>
            </a:r>
            <a:r>
              <a:rPr lang="fr-FR" sz="800" dirty="0" err="1">
                <a:latin typeface="+mn-lt"/>
              </a:rPr>
              <a:t>Diorren</a:t>
            </a:r>
            <a:endParaRPr lang="fr-FR" sz="800" dirty="0">
              <a:latin typeface="+mn-lt"/>
            </a:endParaRPr>
          </a:p>
          <a:p>
            <a:r>
              <a:rPr lang="fr-FR" sz="800" b="0" dirty="0">
                <a:latin typeface="+mn-lt"/>
              </a:rPr>
              <a:t>24 </a:t>
            </a:r>
            <a:r>
              <a:rPr lang="fr-FR" sz="800" b="0" dirty="0" err="1">
                <a:latin typeface="+mn-lt"/>
              </a:rPr>
              <a:t>hent</a:t>
            </a:r>
            <a:r>
              <a:rPr lang="fr-FR" sz="800" b="0" dirty="0">
                <a:latin typeface="+mn-lt"/>
              </a:rPr>
              <a:t> </a:t>
            </a:r>
            <a:r>
              <a:rPr lang="fr-FR" sz="800" b="0" dirty="0" err="1">
                <a:latin typeface="+mn-lt"/>
              </a:rPr>
              <a:t>Kuzon</a:t>
            </a:r>
            <a:r>
              <a:rPr lang="fr-FR" sz="800" b="0" dirty="0">
                <a:latin typeface="+mn-lt"/>
              </a:rPr>
              <a:t> CS 40002 </a:t>
            </a:r>
          </a:p>
          <a:p>
            <a:r>
              <a:rPr lang="fr-FR" sz="800" b="0" dirty="0">
                <a:latin typeface="+mn-lt"/>
              </a:rPr>
              <a:t>29018 </a:t>
            </a:r>
            <a:r>
              <a:rPr lang="fr-FR" sz="800" b="0" dirty="0" err="1">
                <a:latin typeface="+mn-lt"/>
              </a:rPr>
              <a:t>Kemper</a:t>
            </a:r>
            <a:r>
              <a:rPr lang="fr-FR" sz="800" b="0" dirty="0">
                <a:latin typeface="+mn-lt"/>
              </a:rPr>
              <a:t> Cedex</a:t>
            </a:r>
          </a:p>
          <a:p>
            <a:r>
              <a:rPr lang="fr-FR" sz="800" b="0" dirty="0" err="1">
                <a:latin typeface="+mn-lt"/>
              </a:rPr>
              <a:t>Plg</a:t>
            </a:r>
            <a:r>
              <a:rPr lang="fr-FR" sz="800" b="0" dirty="0">
                <a:latin typeface="+mn-lt"/>
              </a:rPr>
              <a:t> 02 98 10 34 00</a:t>
            </a:r>
          </a:p>
          <a:p>
            <a:r>
              <a:rPr lang="fr-FR" sz="800" dirty="0">
                <a:latin typeface="+mn-lt"/>
              </a:rPr>
              <a:t>www.qcd.bzh</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612" y="1936521"/>
            <a:ext cx="1366826" cy="936276"/>
          </a:xfrm>
          <a:prstGeom prst="rect">
            <a:avLst/>
          </a:prstGeom>
        </p:spPr>
      </p:pic>
      <p:pic>
        <p:nvPicPr>
          <p:cNvPr id="7" name="Image 6">
            <a:extLst>
              <a:ext uri="{FF2B5EF4-FFF2-40B4-BE49-F238E27FC236}">
                <a16:creationId xmlns:a16="http://schemas.microsoft.com/office/drawing/2014/main" id="{6DD1D7CB-6373-48B6-9597-B9AAB8BA80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620" y="1456266"/>
            <a:ext cx="4249007" cy="2611723"/>
          </a:xfrm>
          <a:prstGeom prst="rect">
            <a:avLst/>
          </a:prstGeom>
        </p:spPr>
      </p:pic>
    </p:spTree>
    <p:extLst>
      <p:ext uri="{BB962C8B-B14F-4D97-AF65-F5344CB8AC3E}">
        <p14:creationId xmlns:p14="http://schemas.microsoft.com/office/powerpoint/2010/main" val="91524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7FE28F1-B31F-42D2-9610-DBA035C705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224" y="681750"/>
            <a:ext cx="5038898" cy="37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81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1655517"/>
            <a:ext cx="4107543" cy="1856940"/>
          </a:xfrm>
        </p:spPr>
        <p:txBody>
          <a:bodyPr>
            <a:normAutofit/>
          </a:bodyPr>
          <a:lstStyle/>
          <a:p>
            <a:r>
              <a:rPr lang="fr-FR" sz="2800" dirty="0">
                <a:latin typeface="+mn-lt"/>
              </a:rPr>
              <a:t>Arbre à personnages</a:t>
            </a:r>
            <a:br>
              <a:rPr lang="fr-FR" sz="2800" dirty="0">
                <a:latin typeface="+mn-lt"/>
              </a:rPr>
            </a:br>
            <a:br>
              <a:rPr lang="fr-FR" sz="2800" dirty="0">
                <a:latin typeface="+mn-lt"/>
              </a:rPr>
            </a:br>
            <a:r>
              <a:rPr lang="fr-FR" sz="1000" b="1" i="1" dirty="0">
                <a:solidFill>
                  <a:srgbClr val="1B191A"/>
                </a:solidFill>
                <a:effectLst/>
                <a:latin typeface="Arial" panose="020B0604020202020204" pitchFamily="34" charset="0"/>
              </a:rPr>
              <a:t>En observant l'arbre à personnages, lequel vous représente le mieux aujourd'hui dans votre relation avec votre nouvel élu (président ou vice-président référent, au choix) ?</a:t>
            </a:r>
            <a:br>
              <a:rPr lang="fr-FR" sz="1000" b="1" i="1" dirty="0">
                <a:solidFill>
                  <a:srgbClr val="1B191A"/>
                </a:solidFill>
                <a:effectLst/>
                <a:latin typeface="Arial" panose="020B0604020202020204" pitchFamily="34" charset="0"/>
              </a:rPr>
            </a:br>
            <a:endParaRPr lang="fr-FR" sz="2800" dirty="0">
              <a:latin typeface="+mn-lt"/>
            </a:endParaRPr>
          </a:p>
        </p:txBody>
      </p:sp>
      <p:sp>
        <p:nvSpPr>
          <p:cNvPr id="8" name="Rectangle 7">
            <a:extLst>
              <a:ext uri="{FF2B5EF4-FFF2-40B4-BE49-F238E27FC236}">
                <a16:creationId xmlns:a16="http://schemas.microsoft.com/office/drawing/2014/main" id="{99948136-F2A4-42F6-8EC4-0A1A48A1E4C0}"/>
              </a:ext>
            </a:extLst>
          </p:cNvPr>
          <p:cNvSpPr/>
          <p:nvPr/>
        </p:nvSpPr>
        <p:spPr>
          <a:xfrm>
            <a:off x="4003038" y="-115148"/>
            <a:ext cx="128694" cy="546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46DAA355-9002-4057-AF9E-5273E0342EEA}"/>
              </a:ext>
            </a:extLst>
          </p:cNvPr>
          <p:cNvPicPr>
            <a:picLocks noChangeAspect="1"/>
          </p:cNvPicPr>
          <p:nvPr/>
        </p:nvPicPr>
        <p:blipFill>
          <a:blip r:embed="rId3"/>
          <a:stretch>
            <a:fillRect/>
          </a:stretch>
        </p:blipFill>
        <p:spPr>
          <a:xfrm>
            <a:off x="595045" y="1542081"/>
            <a:ext cx="3673134" cy="2461000"/>
          </a:xfrm>
          <a:prstGeom prst="rect">
            <a:avLst/>
          </a:prstGeom>
        </p:spPr>
      </p:pic>
    </p:spTree>
    <p:extLst>
      <p:ext uri="{BB962C8B-B14F-4D97-AF65-F5344CB8AC3E}">
        <p14:creationId xmlns:p14="http://schemas.microsoft.com/office/powerpoint/2010/main" val="228302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948136-F2A4-42F6-8EC4-0A1A48A1E4C0}"/>
              </a:ext>
            </a:extLst>
          </p:cNvPr>
          <p:cNvSpPr/>
          <p:nvPr/>
        </p:nvSpPr>
        <p:spPr>
          <a:xfrm>
            <a:off x="4003038" y="-115148"/>
            <a:ext cx="128694" cy="546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6C97D3A-ABC3-48B6-A73D-A175A77E9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935" y="464457"/>
            <a:ext cx="4893733" cy="3670300"/>
          </a:xfrm>
          <a:prstGeom prst="rect">
            <a:avLst/>
          </a:prstGeom>
        </p:spPr>
      </p:pic>
      <p:sp>
        <p:nvSpPr>
          <p:cNvPr id="7" name="Titre 6">
            <a:extLst>
              <a:ext uri="{FF2B5EF4-FFF2-40B4-BE49-F238E27FC236}">
                <a16:creationId xmlns:a16="http://schemas.microsoft.com/office/drawing/2014/main" id="{C9A04AB8-56C5-471A-8B6E-F7296C8E0E76}"/>
              </a:ext>
            </a:extLst>
          </p:cNvPr>
          <p:cNvSpPr>
            <a:spLocks noGrp="1"/>
          </p:cNvSpPr>
          <p:nvPr>
            <p:ph type="ctrTitle"/>
          </p:nvPr>
        </p:nvSpPr>
        <p:spPr>
          <a:xfrm>
            <a:off x="5276668" y="2571750"/>
            <a:ext cx="3592407" cy="1464006"/>
          </a:xfrm>
        </p:spPr>
        <p:txBody>
          <a:bodyPr>
            <a:normAutofit fontScale="90000"/>
          </a:bodyPr>
          <a:lstStyle/>
          <a:p>
            <a:r>
              <a:rPr lang="fr-FR" sz="3100" dirty="0">
                <a:latin typeface="+mn-lt"/>
              </a:rPr>
              <a:t>Arbre à personnages</a:t>
            </a:r>
            <a:br>
              <a:rPr lang="fr-FR" dirty="0"/>
            </a:br>
            <a:br>
              <a:rPr lang="fr-FR" sz="2200" dirty="0"/>
            </a:br>
            <a:br>
              <a:rPr lang="fr-FR" sz="2200" dirty="0"/>
            </a:br>
            <a:r>
              <a:rPr lang="fr-FR" sz="1800" b="0" dirty="0"/>
              <a:t>Globalement, on note que :</a:t>
            </a:r>
            <a:br>
              <a:rPr lang="fr-FR" sz="1800" b="0" dirty="0"/>
            </a:br>
            <a:br>
              <a:rPr lang="fr-FR" sz="1800" b="0" dirty="0"/>
            </a:br>
            <a:r>
              <a:rPr lang="fr-FR" sz="1800" b="0" dirty="0"/>
              <a:t>- les développeurs économiques travaillent et construisent les stratégies avec leurs élus et équipes, soit leurs anciens élus soit de nouveaux, </a:t>
            </a:r>
            <a:br>
              <a:rPr lang="fr-FR" sz="1800" b="0" dirty="0"/>
            </a:br>
            <a:r>
              <a:rPr lang="fr-FR" sz="1800" b="0" dirty="0"/>
              <a:t>- qu’ils attendent de voir la feuille de route des nouveaux élus ;</a:t>
            </a:r>
            <a:br>
              <a:rPr lang="fr-FR" sz="1800" b="0" dirty="0"/>
            </a:br>
            <a:r>
              <a:rPr lang="fr-FR" sz="1800" b="0" dirty="0"/>
              <a:t>- qu’ils ont du travail devant eux ;</a:t>
            </a:r>
            <a:br>
              <a:rPr lang="fr-FR" sz="1800" b="0" dirty="0"/>
            </a:br>
            <a:r>
              <a:rPr lang="fr-FR" sz="1800" b="0" dirty="0"/>
              <a:t>- mais qu’ils sont confiants.</a:t>
            </a:r>
            <a:br>
              <a:rPr lang="fr-FR" sz="1800" b="0" dirty="0"/>
            </a:br>
            <a:endParaRPr lang="fr-FR" b="0" dirty="0"/>
          </a:p>
        </p:txBody>
      </p:sp>
      <p:sp>
        <p:nvSpPr>
          <p:cNvPr id="10" name="ZoneTexte 9">
            <a:extLst>
              <a:ext uri="{FF2B5EF4-FFF2-40B4-BE49-F238E27FC236}">
                <a16:creationId xmlns:a16="http://schemas.microsoft.com/office/drawing/2014/main" id="{F9C58606-AFAD-4C64-8AA0-9E3F08E2C564}"/>
              </a:ext>
            </a:extLst>
          </p:cNvPr>
          <p:cNvSpPr txBox="1"/>
          <p:nvPr/>
        </p:nvSpPr>
        <p:spPr>
          <a:xfrm>
            <a:off x="279400" y="4210619"/>
            <a:ext cx="4997268" cy="615553"/>
          </a:xfrm>
          <a:prstGeom prst="rect">
            <a:avLst/>
          </a:prstGeom>
          <a:noFill/>
        </p:spPr>
        <p:txBody>
          <a:bodyPr wrap="square">
            <a:spAutoFit/>
          </a:bodyPr>
          <a:lstStyle/>
          <a:p>
            <a:r>
              <a:rPr lang="fr-FR" b="0" i="1" dirty="0">
                <a:solidFill>
                  <a:srgbClr val="1B191A"/>
                </a:solidFill>
                <a:effectLst/>
                <a:latin typeface="Arial" panose="020B0604020202020204" pitchFamily="34" charset="0"/>
              </a:rPr>
              <a:t>🔗 </a:t>
            </a:r>
            <a:r>
              <a:rPr lang="fr-FR" sz="1800" dirty="0">
                <a:hlinkClick r:id="rId4"/>
              </a:rPr>
              <a:t>lien</a:t>
            </a:r>
            <a:r>
              <a:rPr lang="fr-FR" sz="1800" dirty="0"/>
              <a:t> vers l’animation Arbres à personnage </a:t>
            </a:r>
            <a:r>
              <a:rPr lang="fr-FR" sz="1600" dirty="0"/>
              <a:t>(</a:t>
            </a:r>
            <a:r>
              <a:rPr lang="fr-FR" sz="1600" dirty="0" err="1"/>
              <a:t>Utilo</a:t>
            </a:r>
            <a:r>
              <a:rPr lang="fr-FR" sz="1600" dirty="0"/>
              <a:t>) </a:t>
            </a:r>
            <a:endParaRPr lang="fr-FR" dirty="0"/>
          </a:p>
        </p:txBody>
      </p:sp>
    </p:spTree>
    <p:extLst>
      <p:ext uri="{BB962C8B-B14F-4D97-AF65-F5344CB8AC3E}">
        <p14:creationId xmlns:p14="http://schemas.microsoft.com/office/powerpoint/2010/main" val="3085212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51" y="1590203"/>
            <a:ext cx="4215575" cy="1554538"/>
          </a:xfrm>
        </p:spPr>
        <p:txBody>
          <a:bodyPr>
            <a:normAutofit fontScale="90000"/>
          </a:bodyPr>
          <a:lstStyle/>
          <a:p>
            <a:r>
              <a:rPr lang="fr-FR" sz="2800" dirty="0">
                <a:latin typeface="+mn-lt"/>
              </a:rPr>
              <a:t>1. Projet de petites villes de demain littorales </a:t>
            </a:r>
            <a:br>
              <a:rPr lang="fr-FR" sz="2800" dirty="0">
                <a:latin typeface="+mn-lt"/>
              </a:rPr>
            </a:br>
            <a:r>
              <a:rPr lang="fr-FR" sz="2800" dirty="0">
                <a:latin typeface="+mn-lt"/>
              </a:rPr>
              <a:t>du Pays Bigouden Sud</a:t>
            </a:r>
          </a:p>
        </p:txBody>
      </p:sp>
      <p:pic>
        <p:nvPicPr>
          <p:cNvPr id="6" name="Image 5">
            <a:extLst>
              <a:ext uri="{FF2B5EF4-FFF2-40B4-BE49-F238E27FC236}">
                <a16:creationId xmlns:a16="http://schemas.microsoft.com/office/drawing/2014/main" id="{B9CC4C50-1F78-4145-AA41-04115E4601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017509" cy="5143500"/>
          </a:xfrm>
          <a:prstGeom prst="rect">
            <a:avLst/>
          </a:prstGeom>
        </p:spPr>
      </p:pic>
      <p:pic>
        <p:nvPicPr>
          <p:cNvPr id="7" name="Image 6">
            <a:extLst>
              <a:ext uri="{FF2B5EF4-FFF2-40B4-BE49-F238E27FC236}">
                <a16:creationId xmlns:a16="http://schemas.microsoft.com/office/drawing/2014/main" id="{6AF05904-A3BD-4886-9ACE-214A376AB7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066" y="-115148"/>
            <a:ext cx="4215575" cy="6334243"/>
          </a:xfrm>
          <a:prstGeom prst="rect">
            <a:avLst/>
          </a:prstGeom>
        </p:spPr>
      </p:pic>
      <p:sp>
        <p:nvSpPr>
          <p:cNvPr id="8" name="Rectangle 7">
            <a:extLst>
              <a:ext uri="{FF2B5EF4-FFF2-40B4-BE49-F238E27FC236}">
                <a16:creationId xmlns:a16="http://schemas.microsoft.com/office/drawing/2014/main" id="{99948136-F2A4-42F6-8EC4-0A1A48A1E4C0}"/>
              </a:ext>
            </a:extLst>
          </p:cNvPr>
          <p:cNvSpPr/>
          <p:nvPr/>
        </p:nvSpPr>
        <p:spPr>
          <a:xfrm>
            <a:off x="4003038" y="-115148"/>
            <a:ext cx="128694" cy="546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3832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83F864C-1C74-46C6-9DB8-CCA5AC0C8790}"/>
              </a:ext>
            </a:extLst>
          </p:cNvPr>
          <p:cNvSpPr>
            <a:spLocks noGrp="1"/>
          </p:cNvSpPr>
          <p:nvPr>
            <p:ph type="title"/>
          </p:nvPr>
        </p:nvSpPr>
        <p:spPr/>
        <p:txBody>
          <a:bodyPr/>
          <a:lstStyle/>
          <a:p>
            <a:r>
              <a:rPr lang="fr-FR" dirty="0"/>
              <a:t>Présentation de projets du territoire</a:t>
            </a:r>
          </a:p>
        </p:txBody>
      </p:sp>
      <p:sp>
        <p:nvSpPr>
          <p:cNvPr id="5" name="Espace réservé du contenu 4">
            <a:extLst>
              <a:ext uri="{FF2B5EF4-FFF2-40B4-BE49-F238E27FC236}">
                <a16:creationId xmlns:a16="http://schemas.microsoft.com/office/drawing/2014/main" id="{788D5C05-F43C-4DCF-AF82-21562B755D33}"/>
              </a:ext>
            </a:extLst>
          </p:cNvPr>
          <p:cNvSpPr>
            <a:spLocks noGrp="1"/>
          </p:cNvSpPr>
          <p:nvPr>
            <p:ph idx="1"/>
          </p:nvPr>
        </p:nvSpPr>
        <p:spPr/>
        <p:txBody>
          <a:bodyPr/>
          <a:lstStyle/>
          <a:p>
            <a:pPr marL="0" indent="0" algn="ctr">
              <a:buNone/>
            </a:pPr>
            <a:endParaRPr lang="fr-FR" dirty="0"/>
          </a:p>
          <a:p>
            <a:pPr marL="0" indent="0" algn="ctr">
              <a:buNone/>
            </a:pPr>
            <a:endParaRPr lang="fr-FR" b="0" dirty="0"/>
          </a:p>
        </p:txBody>
      </p:sp>
      <p:pic>
        <p:nvPicPr>
          <p:cNvPr id="3" name="Image 2">
            <a:extLst>
              <a:ext uri="{FF2B5EF4-FFF2-40B4-BE49-F238E27FC236}">
                <a16:creationId xmlns:a16="http://schemas.microsoft.com/office/drawing/2014/main" id="{E1D0CFE0-31AA-464A-B4E3-FADB9FE44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814" y="2363894"/>
            <a:ext cx="2387534" cy="1374034"/>
          </a:xfrm>
          <a:prstGeom prst="rect">
            <a:avLst/>
          </a:prstGeom>
        </p:spPr>
      </p:pic>
      <p:sp>
        <p:nvSpPr>
          <p:cNvPr id="6" name="ZoneTexte 5">
            <a:extLst>
              <a:ext uri="{FF2B5EF4-FFF2-40B4-BE49-F238E27FC236}">
                <a16:creationId xmlns:a16="http://schemas.microsoft.com/office/drawing/2014/main" id="{24CEA0CE-39CC-4EB9-B31B-F42903232F0F}"/>
              </a:ext>
            </a:extLst>
          </p:cNvPr>
          <p:cNvSpPr txBox="1"/>
          <p:nvPr/>
        </p:nvSpPr>
        <p:spPr>
          <a:xfrm>
            <a:off x="2409581" y="1078519"/>
            <a:ext cx="4572000" cy="923330"/>
          </a:xfrm>
          <a:prstGeom prst="rect">
            <a:avLst/>
          </a:prstGeom>
          <a:noFill/>
        </p:spPr>
        <p:txBody>
          <a:bodyPr wrap="square">
            <a:spAutoFit/>
          </a:bodyPr>
          <a:lstStyle/>
          <a:p>
            <a:pPr marL="0" indent="0" algn="ctr">
              <a:buNone/>
            </a:pPr>
            <a:r>
              <a:rPr lang="fr-FR" dirty="0"/>
              <a:t>Frank </a:t>
            </a:r>
            <a:r>
              <a:rPr lang="fr-FR" dirty="0" err="1"/>
              <a:t>Antich</a:t>
            </a:r>
            <a:r>
              <a:rPr lang="fr-FR" dirty="0"/>
              <a:t> y </a:t>
            </a:r>
            <a:r>
              <a:rPr lang="fr-FR" dirty="0" err="1"/>
              <a:t>Amengual</a:t>
            </a:r>
            <a:endParaRPr lang="fr-FR" dirty="0"/>
          </a:p>
          <a:p>
            <a:pPr marL="0" indent="0" algn="ctr">
              <a:buNone/>
            </a:pPr>
            <a:r>
              <a:rPr lang="fr-FR" b="0" dirty="0"/>
              <a:t>Chef de projet petites villes de demain </a:t>
            </a:r>
          </a:p>
          <a:p>
            <a:pPr marL="0" indent="0" algn="ctr">
              <a:buNone/>
            </a:pPr>
            <a:r>
              <a:rPr lang="fr-FR" b="0" dirty="0"/>
              <a:t>Pays Bigouden Sud</a:t>
            </a:r>
          </a:p>
        </p:txBody>
      </p:sp>
      <p:pic>
        <p:nvPicPr>
          <p:cNvPr id="8" name="Image 7">
            <a:extLst>
              <a:ext uri="{FF2B5EF4-FFF2-40B4-BE49-F238E27FC236}">
                <a16:creationId xmlns:a16="http://schemas.microsoft.com/office/drawing/2014/main" id="{0E5BE3F4-FBD0-47B7-8860-B7D49344D2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114" y="2155561"/>
            <a:ext cx="2387600" cy="1790700"/>
          </a:xfrm>
          <a:prstGeom prst="rect">
            <a:avLst/>
          </a:prstGeom>
        </p:spPr>
      </p:pic>
    </p:spTree>
    <p:extLst>
      <p:ext uri="{BB962C8B-B14F-4D97-AF65-F5344CB8AC3E}">
        <p14:creationId xmlns:p14="http://schemas.microsoft.com/office/powerpoint/2010/main" val="413032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51" y="1590203"/>
            <a:ext cx="4215575" cy="1554538"/>
          </a:xfrm>
        </p:spPr>
        <p:txBody>
          <a:bodyPr>
            <a:normAutofit fontScale="90000"/>
          </a:bodyPr>
          <a:lstStyle/>
          <a:p>
            <a:r>
              <a:rPr lang="fr-FR" sz="2800" dirty="0">
                <a:latin typeface="+mn-lt"/>
              </a:rPr>
              <a:t>2. Travail sur l’écosystème attractivité (suite des travaux)</a:t>
            </a:r>
          </a:p>
        </p:txBody>
      </p:sp>
      <p:pic>
        <p:nvPicPr>
          <p:cNvPr id="6" name="Image 5">
            <a:extLst>
              <a:ext uri="{FF2B5EF4-FFF2-40B4-BE49-F238E27FC236}">
                <a16:creationId xmlns:a16="http://schemas.microsoft.com/office/drawing/2014/main" id="{B9CC4C50-1F78-4145-AA41-04115E4601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017509" cy="5143500"/>
          </a:xfrm>
          <a:prstGeom prst="rect">
            <a:avLst/>
          </a:prstGeom>
        </p:spPr>
      </p:pic>
      <p:pic>
        <p:nvPicPr>
          <p:cNvPr id="9" name="Image 8">
            <a:extLst>
              <a:ext uri="{FF2B5EF4-FFF2-40B4-BE49-F238E27FC236}">
                <a16:creationId xmlns:a16="http://schemas.microsoft.com/office/drawing/2014/main" id="{58EDEA1D-7124-4C7F-8481-94EB00B3A4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00" y="-406290"/>
            <a:ext cx="4119109" cy="5820724"/>
          </a:xfrm>
          <a:prstGeom prst="rect">
            <a:avLst/>
          </a:prstGeom>
        </p:spPr>
      </p:pic>
      <p:sp>
        <p:nvSpPr>
          <p:cNvPr id="10" name="Rectangle 9">
            <a:extLst>
              <a:ext uri="{FF2B5EF4-FFF2-40B4-BE49-F238E27FC236}">
                <a16:creationId xmlns:a16="http://schemas.microsoft.com/office/drawing/2014/main" id="{7BA2CA53-AEFA-439C-9738-428ED0C6335B}"/>
              </a:ext>
            </a:extLst>
          </p:cNvPr>
          <p:cNvSpPr/>
          <p:nvPr/>
        </p:nvSpPr>
        <p:spPr>
          <a:xfrm>
            <a:off x="4003038" y="-115148"/>
            <a:ext cx="128694" cy="546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6576710"/>
      </p:ext>
    </p:extLst>
  </p:cSld>
  <p:clrMapOvr>
    <a:masterClrMapping/>
  </p:clrMapOvr>
</p:sld>
</file>

<file path=ppt/theme/theme1.xml><?xml version="1.0" encoding="utf-8"?>
<a:theme xmlns:a="http://schemas.openxmlformats.org/drawingml/2006/main" name="Powerpoint_QCD_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CD Anivzers">
      <a:majorFont>
        <a:latin typeface="Aniver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QCD_Echange EPCI.potx" id="{224022CF-4D91-4AE8-834C-FA75E9ECB7DA}" vid="{D0CDED59-BDEC-4DB7-97EF-8B3D7BB537B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2830</TotalTime>
  <Words>3919</Words>
  <Application>Microsoft Office PowerPoint</Application>
  <PresentationFormat>Affichage à l'écran (16:9)</PresentationFormat>
  <Paragraphs>412</Paragraphs>
  <Slides>33</Slides>
  <Notes>31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anivers</vt:lpstr>
      <vt:lpstr>anivers</vt:lpstr>
      <vt:lpstr>Arial</vt:lpstr>
      <vt:lpstr>Calibri</vt:lpstr>
      <vt:lpstr>Myriad Pro</vt:lpstr>
      <vt:lpstr>Quicksand</vt:lpstr>
      <vt:lpstr>Roboto</vt:lpstr>
      <vt:lpstr>Symbol</vt:lpstr>
      <vt:lpstr>Powerpoint_QCD_3</vt:lpstr>
      <vt:lpstr>Quimper Cornouaille Développement</vt:lpstr>
      <vt:lpstr>Plan de l’intervention</vt:lpstr>
      <vt:lpstr>Présentation PowerPoint</vt:lpstr>
      <vt:lpstr>Présentation PowerPoint</vt:lpstr>
      <vt:lpstr>Arbre à personnages  En observant l'arbre à personnages, lequel vous représente le mieux aujourd'hui dans votre relation avec votre nouvel élu (président ou vice-président référent, au choix) ? </vt:lpstr>
      <vt:lpstr>Arbre à personnages   Globalement, on note que :  - les développeurs économiques travaillent et construisent les stratégies avec leurs élus et équipes, soit leurs anciens élus soit de nouveaux,  - qu’ils attendent de voir la feuille de route des nouveaux élus ; - qu’ils ont du travail devant eux ; - mais qu’ils sont confiants. </vt:lpstr>
      <vt:lpstr>1. Projet de petites villes de demain littorales  du Pays Bigouden Sud</vt:lpstr>
      <vt:lpstr>Présentation de projets du territoire</vt:lpstr>
      <vt:lpstr>2. Travail sur l’écosystème attractivité (suite des travaux)</vt:lpstr>
      <vt:lpstr>Présentation PowerPoint</vt:lpstr>
      <vt:lpstr>Présentation PowerPoint</vt:lpstr>
      <vt:lpstr>Les EPCI interviennent sur l'ensemble des déterminants de l'attractivité</vt:lpstr>
      <vt:lpstr>Cadre de vie : des attentes convergentes</vt:lpstr>
      <vt:lpstr>Aménités économiques : des leviers mobilisés pour renforcer l'attractivité du territoire</vt:lpstr>
      <vt:lpstr>Accompagnement des entreprises : une offre diversifiée portée par de nombreux acteurs</vt:lpstr>
      <vt:lpstr>Analyse transversale de la fresque partenariale</vt:lpstr>
      <vt:lpstr>Des expérimentations et savoir-faire dispersés sur le territoire</vt:lpstr>
      <vt:lpstr>Questions (comment capitaliser sur cette première approche ?)</vt:lpstr>
      <vt:lpstr>3. Observatoire de l’économie (point d’étape)</vt:lpstr>
      <vt:lpstr>Point d’étape Observatoire de l’économie</vt:lpstr>
      <vt:lpstr>Présentation PowerPoint</vt:lpstr>
      <vt:lpstr>4. Rencontres de la Cornouaille 2026 </vt:lpstr>
      <vt:lpstr>Rencontres de la Cornouaille, éléments clés</vt:lpstr>
      <vt:lpstr>Rencontres de la Cornouaille, contexte</vt:lpstr>
      <vt:lpstr>Rencontres de la Cornouaille, organisation interne</vt:lpstr>
      <vt:lpstr>Rencontres de la Cornouaille, cibles</vt:lpstr>
      <vt:lpstr>Rencontres de la Cornouaille, le programme prévisionnel</vt:lpstr>
      <vt:lpstr>Rencontres de la Cornouaille, intervenants pressentis</vt:lpstr>
      <vt:lpstr>Rencontres de la Cornouaille, à votre écoute </vt:lpstr>
      <vt:lpstr>5. Prochaine réunion   Sujets : santé ?  Date: à définir en  janvier/février 2027 </vt:lpstr>
      <vt:lpstr>Place Marketing Forum   - PMF 2026 : « La contribution des entreprises à visée régénérative à l'attractivité des territoires » : notre actu de l’édition 2026 avec les présentations des intervenants.  - L’édition 2027 du Place Marketing Forum organisé par la Chaire Attractivité et Nouveau Marketing Territorial (A&amp;NMT) se tiendra à Rennes (Couvent des Jacobins) les 22 &amp; 23 avril 2027 !   - 📅 Save the date et parlez-en autour de vous - Brief « Pendant deux jours, agences d’attractivité, collectivités, chercheurs, consultants et professionnels du marketing territorial se retrouveront pour partager leurs expériences, explorer les nouvelles pratiques et débattre des grands enjeux de l’attractivité des territoires.  - Programme complet du forum,  intervenants et modalités d'inscription (early birds en février) seront dévoilés très prochainement… Restez connectés sur LinkedIn - en projet :  un learning tour (découverte) à Brest sera proposé aux participants la veille. </vt:lpstr>
      <vt:lpstr>   Conclusion   Merci pour votre présence et votre participation.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BOLLORE Michel;Soisik DIJON</dc:creator>
  <cp:lastModifiedBy>COACOLOU Emmanuelle</cp:lastModifiedBy>
  <cp:revision>136</cp:revision>
  <cp:lastPrinted>2022-06-21T07:17:27Z</cp:lastPrinted>
  <dcterms:created xsi:type="dcterms:W3CDTF">2021-09-14T08:36:22Z</dcterms:created>
  <dcterms:modified xsi:type="dcterms:W3CDTF">2026-07-08T13:29:55Z</dcterms:modified>
</cp:coreProperties>
</file>